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70" r:id="rId2"/>
    <p:sldId id="256" r:id="rId3"/>
    <p:sldId id="271" r:id="rId4"/>
    <p:sldId id="264" r:id="rId5"/>
    <p:sldId id="263" r:id="rId6"/>
    <p:sldId id="305" r:id="rId7"/>
    <p:sldId id="303" r:id="rId8"/>
    <p:sldId id="304" r:id="rId9"/>
    <p:sldId id="306" r:id="rId10"/>
    <p:sldId id="320" r:id="rId11"/>
    <p:sldId id="319" r:id="rId12"/>
    <p:sldId id="302" r:id="rId13"/>
    <p:sldId id="273" r:id="rId14"/>
    <p:sldId id="293" r:id="rId15"/>
    <p:sldId id="274" r:id="rId16"/>
    <p:sldId id="275" r:id="rId17"/>
    <p:sldId id="301" r:id="rId18"/>
    <p:sldId id="316" r:id="rId19"/>
    <p:sldId id="309" r:id="rId20"/>
    <p:sldId id="317" r:id="rId21"/>
    <p:sldId id="310" r:id="rId22"/>
    <p:sldId id="322" r:id="rId23"/>
    <p:sldId id="323" r:id="rId24"/>
    <p:sldId id="324" r:id="rId25"/>
    <p:sldId id="325" r:id="rId26"/>
    <p:sldId id="327" r:id="rId27"/>
    <p:sldId id="326" r:id="rId28"/>
    <p:sldId id="328" r:id="rId29"/>
    <p:sldId id="321" r:id="rId30"/>
    <p:sldId id="329" r:id="rId31"/>
    <p:sldId id="330" r:id="rId32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8E00"/>
    <a:srgbClr val="FF0000"/>
    <a:srgbClr val="6600CC"/>
    <a:srgbClr val="FFFF00"/>
    <a:srgbClr val="35C8D7"/>
    <a:srgbClr val="FFFFBB"/>
    <a:srgbClr val="6DFF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18" autoAdjust="0"/>
    <p:restoredTop sz="94614" autoAdjust="0"/>
  </p:normalViewPr>
  <p:slideViewPr>
    <p:cSldViewPr>
      <p:cViewPr varScale="1">
        <p:scale>
          <a:sx n="50" d="100"/>
          <a:sy n="50" d="100"/>
        </p:scale>
        <p:origin x="-123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fld id="{CCC3DE37-14FD-4041-9D5C-B63398D15AD7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fld id="{C6BFE511-1126-4025-BD97-6381430516A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51819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8435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0D994C9-84DD-459D-8053-4D0286CBE13D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428625" y="6675438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812DE90B-84EE-4B77-B814-4D37EAB564C6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43250" y="6675438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72250" y="6675438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6FD5BB80-A2FB-4759-A7BC-948C2A1EB84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7781C7D3-963F-4568-BE94-8DA956651CBF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93F29200-163C-4BEF-9C9F-4A2A3557B6D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4D9CC018-49F3-4DE6-825F-B38B6AF31665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F81E2EBD-06F5-429E-8FA9-34399F38A47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/>
          <p:nvPr userDrawn="1"/>
        </p:nvSpPr>
        <p:spPr>
          <a:xfrm>
            <a:off x="7429500" y="357188"/>
            <a:ext cx="1214438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zh-CN" altLang="en-US" sz="2000" dirty="0">
                <a:solidFill>
                  <a:srgbClr val="00B0F0"/>
                </a:solidFill>
                <a:latin typeface="华文楷体" pitchFamily="2" charset="-122"/>
                <a:ea typeface="华文楷体" pitchFamily="2" charset="-122"/>
              </a:rPr>
              <a:t>课件</a:t>
            </a:r>
            <a:r>
              <a:rPr kumimoji="1" lang="en-US" altLang="zh-CN" sz="2000" b="0" dirty="0">
                <a:solidFill>
                  <a:srgbClr val="00B0F0"/>
                </a:solidFill>
                <a:latin typeface="Candara" pitchFamily="34" charset="0"/>
                <a:ea typeface="华文楷体" pitchFamily="2" charset="-122"/>
              </a:rPr>
              <a:t>PPT</a:t>
            </a:r>
            <a:endParaRPr lang="zh-CN" altLang="en-US" sz="2000" b="0" dirty="0">
              <a:solidFill>
                <a:srgbClr val="00B0F0"/>
              </a:solidFill>
              <a:latin typeface="Candara" pitchFamily="34" charset="0"/>
              <a:ea typeface="华文楷体" pitchFamily="2" charset="-122"/>
            </a:endParaRP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3C8E42D3-796F-431B-8055-96370730473B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0B2C19C6-8C05-49EB-BCC4-919D60ED67E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0E77B61B-A440-448C-8583-0F833966AD04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AD4A2B23-D43E-4BCF-A2C0-7D43F313DE1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4C8B1F86-E2D8-4385-92F2-A47A773688AE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3EACD4FA-6403-494C-8891-6B2DED078CB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8CF643D6-AF8E-4515-B3F3-F47D10790164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D75F0061-14C9-479C-9335-82063276408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4D4E153B-AF1C-4BAA-AFE9-13E26678C0D9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80F49019-D1CB-4826-8410-10BF49C24EE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7B1F042E-867C-43A0-9C85-AA6A6835EE13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72D4DBD4-05E4-4EC7-ACA2-145C82FE879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AD38E044-8314-4146-8332-ED90EC2CF711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240D740E-767E-4B7A-BA0B-A406FA5601C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8606BF81-89B4-4150-B899-B31B2B5BD8B0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7943B48A-41E8-47CF-9012-C17F7A22384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428625" y="714375"/>
            <a:ext cx="8286750" cy="1588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2" descr="C:\Documents and Settings\Administrator\桌面\五洲时代天华Logo.pn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25488" y="134938"/>
            <a:ext cx="1757362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直接连接符 11"/>
          <p:cNvCxnSpPr/>
          <p:nvPr userDrawn="1"/>
        </p:nvCxnSpPr>
        <p:spPr>
          <a:xfrm>
            <a:off x="428625" y="6356350"/>
            <a:ext cx="8286750" cy="15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5"/>
          <p:cNvSpPr txBox="1">
            <a:spLocks noChangeArrowheads="1"/>
          </p:cNvSpPr>
          <p:nvPr/>
        </p:nvSpPr>
        <p:spPr bwMode="auto">
          <a:xfrm>
            <a:off x="2700338" y="3068638"/>
            <a:ext cx="388778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7200">
                <a:solidFill>
                  <a:srgbClr val="FFC000"/>
                </a:solidFill>
                <a:latin typeface="宋体" charset="-122"/>
                <a:ea typeface="黑体" pitchFamily="2" charset="-122"/>
              </a:rPr>
              <a:t>服务师生</a:t>
            </a:r>
          </a:p>
        </p:txBody>
      </p:sp>
      <p:sp>
        <p:nvSpPr>
          <p:cNvPr id="3" name="TextBox 5"/>
          <p:cNvSpPr txBox="1">
            <a:spLocks noChangeArrowheads="1"/>
          </p:cNvSpPr>
          <p:nvPr/>
        </p:nvSpPr>
        <p:spPr bwMode="auto">
          <a:xfrm>
            <a:off x="4427538" y="4365625"/>
            <a:ext cx="38893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7200">
                <a:solidFill>
                  <a:srgbClr val="FFC000"/>
                </a:solidFill>
                <a:latin typeface="宋体" charset="-122"/>
                <a:ea typeface="黑体" pitchFamily="2" charset="-122"/>
              </a:rPr>
              <a:t>方便老师</a:t>
            </a:r>
          </a:p>
        </p:txBody>
      </p:sp>
      <p:sp>
        <p:nvSpPr>
          <p:cNvPr id="4" name="TextBox 5"/>
          <p:cNvSpPr txBox="1">
            <a:spLocks noChangeArrowheads="1"/>
          </p:cNvSpPr>
          <p:nvPr/>
        </p:nvSpPr>
        <p:spPr bwMode="auto">
          <a:xfrm>
            <a:off x="1042988" y="1773238"/>
            <a:ext cx="38893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7200">
                <a:solidFill>
                  <a:srgbClr val="FFC000"/>
                </a:solidFill>
                <a:latin typeface="宋体" charset="-122"/>
                <a:ea typeface="黑体" pitchFamily="2" charset="-122"/>
              </a:rPr>
              <a:t>贴近教学</a:t>
            </a: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395288" y="83026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395288" y="1406525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617" name="Rectangle 3"/>
          <p:cNvSpPr>
            <a:spLocks noChangeArrowheads="1"/>
          </p:cNvSpPr>
          <p:nvPr/>
        </p:nvSpPr>
        <p:spPr bwMode="auto">
          <a:xfrm>
            <a:off x="395288" y="2349500"/>
            <a:ext cx="8229600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zh-CN" altLang="en-US" sz="3600">
                <a:latin typeface="Calibri" pitchFamily="34" charset="0"/>
                <a:ea typeface="华文新魏" pitchFamily="2" charset="-122"/>
              </a:rPr>
              <a:t>圆柱的侧面积＝底面周长</a:t>
            </a:r>
            <a:r>
              <a:rPr lang="en-US" altLang="zh-CN" sz="3600">
                <a:latin typeface="Calibri" pitchFamily="34" charset="0"/>
                <a:ea typeface="华文新魏" pitchFamily="2" charset="-122"/>
              </a:rPr>
              <a:t>×</a:t>
            </a:r>
            <a:r>
              <a:rPr lang="zh-CN" altLang="en-US" sz="3600">
                <a:latin typeface="Calibri" pitchFamily="34" charset="0"/>
                <a:ea typeface="华文新魏" pitchFamily="2" charset="-122"/>
              </a:rPr>
              <a:t>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12750" y="765175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dirty="0">
                <a:latin typeface="华文新魏" pitchFamily="2" charset="-122"/>
                <a:ea typeface="华文新魏" pitchFamily="2" charset="-122"/>
                <a:cs typeface="黑体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12750" y="1341438"/>
            <a:ext cx="2071688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395288" y="2492896"/>
            <a:ext cx="4690864" cy="385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zh-CN" altLang="en-US" sz="2800" b="0" dirty="0">
                <a:latin typeface="Calibri" pitchFamily="34" charset="0"/>
                <a:ea typeface="华文新魏" pitchFamily="2" charset="-122"/>
              </a:rPr>
              <a:t>如果要制作一个这样的饮料罐，至少需要多少铁皮？就是计算什么？怎样计算？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zh-CN" altLang="en-US" sz="2800" b="0" dirty="0">
                <a:latin typeface="Calibri" pitchFamily="34" charset="0"/>
                <a:ea typeface="华文新魏" pitchFamily="2" charset="-122"/>
              </a:rPr>
              <a:t>动手测量出所需条件，计算制作一个这样的饮料罐至少需要多少铁皮？（得数保留整十平方厘米）</a:t>
            </a:r>
          </a:p>
        </p:txBody>
      </p:sp>
      <p:sp>
        <p:nvSpPr>
          <p:cNvPr id="25639" name="Rectangle 4"/>
          <p:cNvSpPr>
            <a:spLocks noChangeArrowheads="1"/>
          </p:cNvSpPr>
          <p:nvPr/>
        </p:nvSpPr>
        <p:spPr bwMode="auto">
          <a:xfrm>
            <a:off x="395288" y="981075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r>
              <a:rPr lang="zh-CN" altLang="en-US" sz="4000">
                <a:latin typeface="Calibri" pitchFamily="34" charset="0"/>
                <a:ea typeface="华文新魏" pitchFamily="2" charset="-122"/>
              </a:rPr>
              <a:t>想一想，议一议，量一量，算一算：</a:t>
            </a:r>
          </a:p>
        </p:txBody>
      </p:sp>
      <p:pic>
        <p:nvPicPr>
          <p:cNvPr id="25640" name="Picture 5" descr="u=1854379777,3672098242&amp;gp=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888" y="3284538"/>
            <a:ext cx="1654175" cy="206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dirty="0">
                <a:latin typeface="华文新魏" pitchFamily="2" charset="-122"/>
                <a:ea typeface="华文新魏" pitchFamily="2" charset="-122"/>
                <a:cs typeface="黑体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395536" y="134076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771" name="Line 3"/>
          <p:cNvSpPr>
            <a:spLocks noChangeShapeType="1"/>
          </p:cNvSpPr>
          <p:nvPr/>
        </p:nvSpPr>
        <p:spPr bwMode="auto">
          <a:xfrm>
            <a:off x="4572000" y="2743200"/>
            <a:ext cx="0" cy="2209800"/>
          </a:xfrm>
          <a:prstGeom prst="line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 wrap="none"/>
          <a:lstStyle/>
          <a:p>
            <a:endParaRPr lang="zh-CN" altLang="en-US"/>
          </a:p>
        </p:txBody>
      </p:sp>
      <p:pic>
        <p:nvPicPr>
          <p:cNvPr id="2663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49575" y="1843088"/>
            <a:ext cx="3243263" cy="31861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395288" y="765175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395288" y="134143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765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1752600"/>
            <a:ext cx="3276600" cy="3325813"/>
          </a:xfrm>
          <a:prstGeom prst="rect">
            <a:avLst/>
          </a:prstGeom>
          <a:noFill/>
        </p:spPr>
      </p:pic>
      <p:sp>
        <p:nvSpPr>
          <p:cNvPr id="27653" name="Oval 3"/>
          <p:cNvSpPr>
            <a:spLocks noChangeArrowheads="1"/>
          </p:cNvSpPr>
          <p:nvPr/>
        </p:nvSpPr>
        <p:spPr bwMode="auto">
          <a:xfrm>
            <a:off x="3429000" y="1295400"/>
            <a:ext cx="2057400" cy="762000"/>
          </a:xfrm>
          <a:prstGeom prst="ellipse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b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8366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412875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8678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1752600"/>
            <a:ext cx="3962400" cy="3810000"/>
          </a:xfrm>
          <a:prstGeom prst="rect">
            <a:avLst/>
          </a:prstGeom>
          <a:noFill/>
        </p:spPr>
      </p:pic>
      <p:sp>
        <p:nvSpPr>
          <p:cNvPr id="28677" name="Oval 3"/>
          <p:cNvSpPr>
            <a:spLocks noChangeArrowheads="1"/>
          </p:cNvSpPr>
          <p:nvPr/>
        </p:nvSpPr>
        <p:spPr bwMode="auto">
          <a:xfrm>
            <a:off x="3429000" y="990600"/>
            <a:ext cx="2057400" cy="1066800"/>
          </a:xfrm>
          <a:prstGeom prst="ellipse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b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765175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dirty="0">
                <a:latin typeface="华文新魏" pitchFamily="2" charset="-122"/>
                <a:ea typeface="华文新魏" pitchFamily="2" charset="-122"/>
                <a:cs typeface="黑体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34143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699" name="Rectangle 71"/>
          <p:cNvSpPr>
            <a:spLocks noChangeArrowheads="1"/>
          </p:cNvSpPr>
          <p:nvPr/>
        </p:nvSpPr>
        <p:spPr bwMode="auto">
          <a:xfrm>
            <a:off x="5724525" y="3195638"/>
            <a:ext cx="9144000" cy="0"/>
          </a:xfrm>
          <a:prstGeom prst="rect">
            <a:avLst/>
          </a:prstGeom>
          <a:solidFill>
            <a:srgbClr val="3366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zh-CN" altLang="en-US" b="0"/>
          </a:p>
        </p:txBody>
      </p:sp>
      <p:pic>
        <p:nvPicPr>
          <p:cNvPr id="29704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1998663"/>
            <a:ext cx="4614863" cy="3487737"/>
          </a:xfrm>
          <a:prstGeom prst="rect">
            <a:avLst/>
          </a:prstGeom>
          <a:noFill/>
        </p:spPr>
      </p:pic>
      <p:sp>
        <p:nvSpPr>
          <p:cNvPr id="29702" name="Oval 3"/>
          <p:cNvSpPr>
            <a:spLocks noChangeArrowheads="1"/>
          </p:cNvSpPr>
          <p:nvPr/>
        </p:nvSpPr>
        <p:spPr bwMode="auto">
          <a:xfrm>
            <a:off x="3505200" y="838200"/>
            <a:ext cx="2133600" cy="1295400"/>
          </a:xfrm>
          <a:prstGeom prst="ellipse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b="0">
              <a:latin typeface="Verdana" pitchFamily="34" charset="0"/>
            </a:endParaRPr>
          </a:p>
        </p:txBody>
      </p:sp>
      <p:sp>
        <p:nvSpPr>
          <p:cNvPr id="29703" name="Oval 4"/>
          <p:cNvSpPr>
            <a:spLocks noChangeArrowheads="1"/>
          </p:cNvSpPr>
          <p:nvPr/>
        </p:nvSpPr>
        <p:spPr bwMode="auto">
          <a:xfrm>
            <a:off x="3581400" y="4495800"/>
            <a:ext cx="2133600" cy="1295400"/>
          </a:xfrm>
          <a:prstGeom prst="ellipse">
            <a:avLst/>
          </a:prstGeom>
          <a:solidFill>
            <a:srgbClr val="D2CA5B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b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dirty="0">
                <a:latin typeface="华文新魏" pitchFamily="2" charset="-122"/>
                <a:ea typeface="华文新魏" pitchFamily="2" charset="-122"/>
                <a:cs typeface="黑体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484313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0727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951038"/>
            <a:ext cx="5243513" cy="3535362"/>
          </a:xfrm>
          <a:prstGeom prst="rect">
            <a:avLst/>
          </a:prstGeom>
          <a:noFill/>
        </p:spPr>
      </p:pic>
      <p:sp>
        <p:nvSpPr>
          <p:cNvPr id="30725" name="Oval 3"/>
          <p:cNvSpPr>
            <a:spLocks noChangeArrowheads="1"/>
          </p:cNvSpPr>
          <p:nvPr/>
        </p:nvSpPr>
        <p:spPr bwMode="auto">
          <a:xfrm>
            <a:off x="3505200" y="457200"/>
            <a:ext cx="2057400" cy="1600200"/>
          </a:xfrm>
          <a:prstGeom prst="ellipse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b="0">
              <a:latin typeface="Verdana" pitchFamily="34" charset="0"/>
            </a:endParaRPr>
          </a:p>
        </p:txBody>
      </p:sp>
      <p:sp>
        <p:nvSpPr>
          <p:cNvPr id="30726" name="Oval 4"/>
          <p:cNvSpPr>
            <a:spLocks noChangeArrowheads="1"/>
          </p:cNvSpPr>
          <p:nvPr/>
        </p:nvSpPr>
        <p:spPr bwMode="auto">
          <a:xfrm>
            <a:off x="3505200" y="4724400"/>
            <a:ext cx="2057400" cy="1600200"/>
          </a:xfrm>
          <a:prstGeom prst="ellipse">
            <a:avLst/>
          </a:prstGeom>
          <a:solidFill>
            <a:srgbClr val="D2CA5B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b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8366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412875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1751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63675" y="1908175"/>
            <a:ext cx="6215063" cy="2740025"/>
          </a:xfrm>
          <a:prstGeom prst="rect">
            <a:avLst/>
          </a:prstGeom>
          <a:noFill/>
        </p:spPr>
      </p:pic>
      <p:sp>
        <p:nvSpPr>
          <p:cNvPr id="31750" name="Oval 4"/>
          <p:cNvSpPr>
            <a:spLocks noChangeArrowheads="1"/>
          </p:cNvSpPr>
          <p:nvPr/>
        </p:nvSpPr>
        <p:spPr bwMode="auto">
          <a:xfrm>
            <a:off x="3733800" y="4495800"/>
            <a:ext cx="1981200" cy="1905000"/>
          </a:xfrm>
          <a:prstGeom prst="ellipse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b="0">
              <a:latin typeface="Verdana" pitchFamily="34" charset="0"/>
            </a:endParaRPr>
          </a:p>
        </p:txBody>
      </p:sp>
      <p:sp>
        <p:nvSpPr>
          <p:cNvPr id="31749" name="Oval 3"/>
          <p:cNvSpPr>
            <a:spLocks noChangeArrowheads="1"/>
          </p:cNvSpPr>
          <p:nvPr/>
        </p:nvSpPr>
        <p:spPr bwMode="auto">
          <a:xfrm>
            <a:off x="3657600" y="152400"/>
            <a:ext cx="1981200" cy="1905000"/>
          </a:xfrm>
          <a:prstGeom prst="ellipse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b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8366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412875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611188" y="3436938"/>
            <a:ext cx="8532812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zh-CN" altLang="en-US" sz="3200">
                <a:latin typeface="华文新魏" pitchFamily="2" charset="-122"/>
                <a:ea typeface="华文新魏" pitchFamily="2" charset="-122"/>
              </a:rPr>
              <a:t>圆柱的表面积＝侧面积＋</a:t>
            </a:r>
            <a:r>
              <a:rPr lang="en-US" altLang="zh-CN" sz="3200"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3200">
                <a:latin typeface="华文新魏" pitchFamily="2" charset="-122"/>
                <a:ea typeface="华文新魏" pitchFamily="2" charset="-122"/>
              </a:rPr>
              <a:t>个底面积</a:t>
            </a:r>
          </a:p>
        </p:txBody>
      </p:sp>
      <p:sp>
        <p:nvSpPr>
          <p:cNvPr id="32773" name="Rectangle 4"/>
          <p:cNvSpPr>
            <a:spLocks noChangeArrowheads="1"/>
          </p:cNvSpPr>
          <p:nvPr/>
        </p:nvSpPr>
        <p:spPr bwMode="auto">
          <a:xfrm>
            <a:off x="468313" y="2357438"/>
            <a:ext cx="822960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zh-CN" altLang="en-US" sz="3200">
                <a:latin typeface="华文新魏" pitchFamily="2" charset="-122"/>
                <a:ea typeface="华文新魏" pitchFamily="2" charset="-122"/>
              </a:rPr>
              <a:t>圆柱的侧面积＝底面周长</a:t>
            </a:r>
            <a:r>
              <a:rPr lang="en-US" altLang="zh-CN" sz="3200">
                <a:latin typeface="华文新魏" pitchFamily="2" charset="-122"/>
                <a:ea typeface="华文新魏" pitchFamily="2" charset="-122"/>
              </a:rPr>
              <a:t>×</a:t>
            </a:r>
            <a:r>
              <a:rPr lang="zh-CN" altLang="en-US" sz="3200">
                <a:latin typeface="华文新魏" pitchFamily="2" charset="-122"/>
                <a:ea typeface="华文新魏" pitchFamily="2" charset="-122"/>
              </a:rPr>
              <a:t>高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8366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zh-CN" altLang="en-US" sz="30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412875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3795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96188" y="4248150"/>
            <a:ext cx="1116012" cy="220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7" name="Rectangle 2"/>
          <p:cNvSpPr>
            <a:spLocks noChangeArrowheads="1"/>
          </p:cNvSpPr>
          <p:nvPr/>
        </p:nvSpPr>
        <p:spPr bwMode="auto">
          <a:xfrm>
            <a:off x="457200" y="11287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r>
              <a:rPr lang="zh-CN" altLang="en-US" sz="4400" b="0">
                <a:latin typeface="华文新魏" pitchFamily="2" charset="-122"/>
                <a:ea typeface="华文新魏" pitchFamily="2" charset="-122"/>
              </a:rPr>
              <a:t>注意：</a:t>
            </a:r>
          </a:p>
        </p:txBody>
      </p:sp>
      <p:sp>
        <p:nvSpPr>
          <p:cNvPr id="33798" name="Rectangle 3"/>
          <p:cNvSpPr>
            <a:spLocks noChangeArrowheads="1"/>
          </p:cNvSpPr>
          <p:nvPr/>
        </p:nvSpPr>
        <p:spPr bwMode="auto">
          <a:xfrm>
            <a:off x="428625" y="2708275"/>
            <a:ext cx="8229600" cy="290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zh-CN" altLang="en-US" sz="3600" b="0">
                <a:latin typeface="华文新魏" pitchFamily="2" charset="-122"/>
                <a:ea typeface="华文新魏" pitchFamily="2" charset="-122"/>
              </a:rPr>
              <a:t>在实际生活中，使用材料要比计划得到得结果要多一些，因此要保留整十平方厘米，都要向前一位进</a:t>
            </a:r>
            <a:r>
              <a:rPr lang="en-US" altLang="zh-CN" sz="3600" b="0"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sz="3600" b="0">
                <a:latin typeface="华文新魏" pitchFamily="2" charset="-122"/>
                <a:ea typeface="华文新魏" pitchFamily="2" charset="-122"/>
              </a:rPr>
              <a:t>，这种方法叫</a:t>
            </a:r>
            <a:r>
              <a:rPr lang="zh-CN" altLang="en-US" sz="3600" b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进一法</a:t>
            </a:r>
            <a:r>
              <a:rPr lang="zh-CN" altLang="en-US" sz="3600" b="0">
                <a:latin typeface="华文新魏" pitchFamily="2" charset="-122"/>
                <a:ea typeface="华文新魏" pitchFamily="2" charset="-122"/>
              </a:rPr>
              <a:t>。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1908175" y="2947988"/>
            <a:ext cx="518477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4400" b="0" dirty="0">
                <a:latin typeface="华文新魏" pitchFamily="2" charset="-122"/>
                <a:ea typeface="华文新魏" pitchFamily="2" charset="-122"/>
                <a:cs typeface="方正大标宋简体"/>
              </a:rPr>
              <a:t>六年级</a:t>
            </a:r>
            <a:r>
              <a:rPr lang="en-US" altLang="zh-CN" sz="4400" b="0" dirty="0">
                <a:latin typeface="华文新魏" pitchFamily="2" charset="-122"/>
                <a:ea typeface="华文新魏" pitchFamily="2" charset="-122"/>
                <a:cs typeface="方正大标宋简体"/>
              </a:rPr>
              <a:t>  </a:t>
            </a:r>
            <a:r>
              <a:rPr lang="zh-CN" altLang="en-US" sz="4400" b="0" dirty="0" smtClean="0">
                <a:latin typeface="华文新魏" pitchFamily="2" charset="-122"/>
                <a:ea typeface="华文新魏" pitchFamily="2" charset="-122"/>
                <a:cs typeface="方正大标宋简体"/>
              </a:rPr>
              <a:t>数</a:t>
            </a:r>
            <a:r>
              <a:rPr lang="zh-CN" altLang="en-US" sz="4400" b="0" dirty="0">
                <a:latin typeface="华文新魏" pitchFamily="2" charset="-122"/>
                <a:ea typeface="华文新魏" pitchFamily="2" charset="-122"/>
                <a:cs typeface="方正大标宋简体"/>
              </a:rPr>
              <a:t>学 </a:t>
            </a:r>
            <a:r>
              <a:rPr lang="zh-CN" altLang="en-US" sz="4400" b="0" dirty="0" smtClean="0">
                <a:latin typeface="华文新魏" pitchFamily="2" charset="-122"/>
                <a:ea typeface="华文新魏" pitchFamily="2" charset="-122"/>
                <a:cs typeface="方正大标宋简体"/>
              </a:rPr>
              <a:t>下</a:t>
            </a:r>
            <a:r>
              <a:rPr lang="zh-CN" altLang="en-US" sz="4400" b="0" dirty="0">
                <a:latin typeface="华文新魏" pitchFamily="2" charset="-122"/>
                <a:ea typeface="华文新魏" pitchFamily="2" charset="-122"/>
                <a:cs typeface="方正大标宋简体"/>
              </a:rPr>
              <a:t>册</a:t>
            </a:r>
          </a:p>
        </p:txBody>
      </p:sp>
      <p:sp>
        <p:nvSpPr>
          <p:cNvPr id="8" name="TextBox 5"/>
          <p:cNvSpPr txBox="1">
            <a:spLocks noChangeArrowheads="1"/>
          </p:cNvSpPr>
          <p:nvPr/>
        </p:nvSpPr>
        <p:spPr bwMode="auto">
          <a:xfrm>
            <a:off x="3348038" y="1844675"/>
            <a:ext cx="2286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5400" dirty="0">
                <a:latin typeface="华文新魏" pitchFamily="2" charset="-122"/>
                <a:ea typeface="华文新魏" pitchFamily="2" charset="-122"/>
              </a:rPr>
              <a:t>冀教版</a:t>
            </a:r>
          </a:p>
        </p:txBody>
      </p:sp>
      <p:cxnSp>
        <p:nvCxnSpPr>
          <p:cNvPr id="9" name="直线连接符 8"/>
          <p:cNvCxnSpPr/>
          <p:nvPr/>
        </p:nvCxnSpPr>
        <p:spPr>
          <a:xfrm>
            <a:off x="1511300" y="2852738"/>
            <a:ext cx="6121400" cy="0"/>
          </a:xfrm>
          <a:prstGeom prst="line">
            <a:avLst/>
          </a:prstGeom>
          <a:ln w="28575" cmpd="sng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8366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学以致用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412776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539750" y="2060575"/>
            <a:ext cx="8229600" cy="308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求铁皮制成的饼干盒的用料面积，就是求</a:t>
            </a:r>
            <a:r>
              <a:rPr lang="zh-CN" altLang="en-US" sz="280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圆柱的侧面积和两个底面积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的总面积。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 求纸杯的用料面积，就是求</a:t>
            </a:r>
            <a:r>
              <a:rPr lang="zh-CN" altLang="en-US" sz="280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圆柱的侧面积和一个底面积的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总面积。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求钢管的用料面积，就是求</a:t>
            </a:r>
            <a:r>
              <a:rPr lang="zh-CN" altLang="en-US" sz="280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圆柱的侧面积。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8366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学以致用</a:t>
            </a:r>
          </a:p>
        </p:txBody>
      </p:sp>
      <p:sp>
        <p:nvSpPr>
          <p:cNvPr id="35843" name="Text Box 3"/>
          <p:cNvSpPr txBox="1">
            <a:spLocks noChangeArrowheads="1"/>
          </p:cNvSpPr>
          <p:nvPr/>
        </p:nvSpPr>
        <p:spPr bwMode="auto">
          <a:xfrm>
            <a:off x="322263" y="1398588"/>
            <a:ext cx="77438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dirty="0" smtClean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一、判断</a:t>
            </a:r>
            <a:r>
              <a:rPr lang="zh-CN" altLang="en-US" sz="2800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。</a:t>
            </a:r>
            <a:endParaRPr lang="en-US" altLang="zh-CN" sz="2800" dirty="0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755576" y="1974850"/>
            <a:ext cx="7488832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1. </a:t>
            </a:r>
            <a:r>
              <a:rPr lang="zh-CN" altLang="en-US" sz="2800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圆柱侧面展开图只能是长方形或正方形。                </a:t>
            </a:r>
            <a:r>
              <a:rPr lang="zh-CN" altLang="en-US" sz="2800" dirty="0" smtClean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                   </a:t>
            </a:r>
            <a:r>
              <a:rPr lang="en-US" altLang="zh-CN" sz="2800" dirty="0" smtClean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(    )</a:t>
            </a:r>
            <a:endParaRPr lang="en-US" altLang="zh-CN" sz="2800" dirty="0">
              <a:solidFill>
                <a:srgbClr val="00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792361" y="3343275"/>
            <a:ext cx="7812087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2. </a:t>
            </a:r>
            <a:r>
              <a:rPr lang="zh-CN" altLang="en-US" sz="2800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圆柱体的侧面展开可以得到一个长方形</a:t>
            </a:r>
            <a:r>
              <a:rPr lang="en-US" altLang="zh-CN" sz="2800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,</a:t>
            </a:r>
            <a:r>
              <a:rPr lang="zh-CN" altLang="en-US" sz="2800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这个长方形的长等于圆柱底面的直径</a:t>
            </a:r>
            <a:r>
              <a:rPr lang="en-US" altLang="zh-CN" sz="2800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, </a:t>
            </a:r>
            <a:r>
              <a:rPr lang="zh-CN" altLang="en-US" sz="2800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宽等于圆柱的高。</a:t>
            </a:r>
            <a:r>
              <a:rPr lang="en-US" altLang="zh-CN" sz="2800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(    )</a:t>
            </a:r>
          </a:p>
        </p:txBody>
      </p:sp>
      <p:sp>
        <p:nvSpPr>
          <p:cNvPr id="35846" name="Text Box 6"/>
          <p:cNvSpPr txBox="1">
            <a:spLocks noChangeArrowheads="1"/>
          </p:cNvSpPr>
          <p:nvPr/>
        </p:nvSpPr>
        <p:spPr bwMode="auto">
          <a:xfrm>
            <a:off x="731019" y="5286375"/>
            <a:ext cx="7945437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3. </a:t>
            </a:r>
            <a:r>
              <a:rPr lang="zh-CN" altLang="en-US" sz="2800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圆柱体上、下两个底面之间的距离叫做它的高。             </a:t>
            </a:r>
            <a:r>
              <a:rPr lang="en-US" altLang="zh-CN" sz="2800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(    )</a:t>
            </a:r>
          </a:p>
        </p:txBody>
      </p:sp>
      <p:sp>
        <p:nvSpPr>
          <p:cNvPr id="35847" name="Text Box 7"/>
          <p:cNvSpPr txBox="1">
            <a:spLocks noChangeArrowheads="1"/>
          </p:cNvSpPr>
          <p:nvPr/>
        </p:nvSpPr>
        <p:spPr bwMode="auto">
          <a:xfrm>
            <a:off x="7667625" y="3054350"/>
            <a:ext cx="8001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 sz="2800" b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35848" name="Text Box 8"/>
          <p:cNvSpPr txBox="1">
            <a:spLocks noChangeArrowheads="1"/>
          </p:cNvSpPr>
          <p:nvPr/>
        </p:nvSpPr>
        <p:spPr bwMode="auto">
          <a:xfrm>
            <a:off x="899592" y="1988840"/>
            <a:ext cx="73501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800" dirty="0" smtClean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     ×</a:t>
            </a:r>
            <a:endParaRPr kumimoji="1" lang="en-US" altLang="zh-CN" sz="2800" dirty="0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35849" name="Text Box 9"/>
          <p:cNvSpPr txBox="1">
            <a:spLocks noChangeArrowheads="1"/>
          </p:cNvSpPr>
          <p:nvPr/>
        </p:nvSpPr>
        <p:spPr bwMode="auto">
          <a:xfrm>
            <a:off x="956667" y="4205288"/>
            <a:ext cx="7350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800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×</a:t>
            </a:r>
          </a:p>
        </p:txBody>
      </p:sp>
      <p:sp>
        <p:nvSpPr>
          <p:cNvPr id="35850" name="Text Box 10"/>
          <p:cNvSpPr txBox="1">
            <a:spLocks noChangeArrowheads="1"/>
          </p:cNvSpPr>
          <p:nvPr/>
        </p:nvSpPr>
        <p:spPr bwMode="auto">
          <a:xfrm>
            <a:off x="880914" y="5734050"/>
            <a:ext cx="666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800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√</a:t>
            </a:r>
          </a:p>
        </p:txBody>
      </p:sp>
      <p:cxnSp>
        <p:nvCxnSpPr>
          <p:cNvPr id="11" name="直线连接符 21"/>
          <p:cNvCxnSpPr/>
          <p:nvPr/>
        </p:nvCxnSpPr>
        <p:spPr>
          <a:xfrm flipV="1">
            <a:off x="468313" y="1412875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8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8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5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58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58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58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58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4" grpId="0"/>
      <p:bldP spid="35845" grpId="0"/>
      <p:bldP spid="35846" grpId="0"/>
      <p:bldP spid="35848" grpId="0"/>
      <p:bldP spid="35849" grpId="0"/>
      <p:bldP spid="3585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8366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学以致用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412875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467544" y="1484784"/>
            <a:ext cx="187220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二</a:t>
            </a:r>
            <a:r>
              <a:rPr lang="zh-CN" altLang="en-US" sz="2800" dirty="0" smtClean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、填空</a:t>
            </a:r>
            <a:r>
              <a:rPr lang="zh-CN" altLang="en-US" sz="2800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。</a:t>
            </a:r>
          </a:p>
        </p:txBody>
      </p:sp>
      <p:sp>
        <p:nvSpPr>
          <p:cNvPr id="36869" name="Text Box 5"/>
          <p:cNvSpPr txBox="1">
            <a:spLocks noChangeArrowheads="1"/>
          </p:cNvSpPr>
          <p:nvPr/>
        </p:nvSpPr>
        <p:spPr bwMode="auto">
          <a:xfrm>
            <a:off x="611188" y="1916113"/>
            <a:ext cx="7974012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1.</a:t>
            </a:r>
            <a:r>
              <a:rPr lang="zh-CN" altLang="en-US" sz="28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把圆柱体的侧面展开</a:t>
            </a:r>
            <a:r>
              <a:rPr lang="en-US" altLang="zh-CN" sz="28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, </a:t>
            </a:r>
            <a:r>
              <a:rPr lang="zh-CN" altLang="en-US" sz="28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可能得到一个</a:t>
            </a:r>
            <a:r>
              <a:rPr lang="en-US" altLang="zh-CN" sz="28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(        )</a:t>
            </a:r>
            <a:r>
              <a:rPr lang="zh-CN" altLang="en-US" sz="28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形</a:t>
            </a:r>
            <a:r>
              <a:rPr lang="en-US" altLang="zh-CN" sz="28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, </a:t>
            </a:r>
            <a:r>
              <a:rPr lang="zh-CN" altLang="en-US" sz="28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也可能得到一个</a:t>
            </a:r>
            <a:r>
              <a:rPr lang="en-US" altLang="zh-CN" sz="28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(         )</a:t>
            </a:r>
            <a:r>
              <a:rPr lang="zh-CN" altLang="en-US" sz="28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形。</a:t>
            </a:r>
            <a:r>
              <a:rPr lang="zh-CN" altLang="en-US" sz="2800" b="0">
                <a:latin typeface="华文新魏" pitchFamily="2" charset="-122"/>
                <a:ea typeface="华文新魏" pitchFamily="2" charset="-122"/>
              </a:rPr>
              <a:t> </a:t>
            </a:r>
          </a:p>
        </p:txBody>
      </p:sp>
      <p:sp>
        <p:nvSpPr>
          <p:cNvPr id="36870" name="Text Box 6"/>
          <p:cNvSpPr txBox="1">
            <a:spLocks noChangeArrowheads="1"/>
          </p:cNvSpPr>
          <p:nvPr/>
        </p:nvSpPr>
        <p:spPr bwMode="auto">
          <a:xfrm>
            <a:off x="468313" y="3213100"/>
            <a:ext cx="8137525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2. </a:t>
            </a:r>
            <a:r>
              <a:rPr lang="zh-CN" altLang="en-US" sz="2800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把一个圆柱体侧面展开</a:t>
            </a:r>
            <a:r>
              <a:rPr lang="en-US" altLang="zh-CN" sz="2800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, </a:t>
            </a:r>
            <a:r>
              <a:rPr lang="zh-CN" altLang="en-US" sz="2800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可以得到一个长方形</a:t>
            </a:r>
            <a:r>
              <a:rPr lang="en-US" altLang="zh-CN" sz="2800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, </a:t>
            </a:r>
            <a:r>
              <a:rPr lang="zh-CN" altLang="en-US" sz="2800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这个长方形的长等于圆柱的</a:t>
            </a:r>
            <a:r>
              <a:rPr lang="en-US" altLang="zh-CN" sz="2800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(  </a:t>
            </a:r>
            <a:r>
              <a:rPr lang="zh-CN" altLang="en-US" sz="2800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                 </a:t>
            </a:r>
            <a:r>
              <a:rPr lang="en-US" altLang="zh-CN" sz="2800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), </a:t>
            </a:r>
            <a:r>
              <a:rPr lang="zh-CN" altLang="en-US" sz="2800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宽等于圆柱的</a:t>
            </a:r>
            <a:r>
              <a:rPr lang="en-US" altLang="zh-CN" sz="2800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(     )</a:t>
            </a:r>
            <a:r>
              <a:rPr lang="zh-CN" altLang="en-US" sz="2800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。</a:t>
            </a:r>
            <a:r>
              <a:rPr lang="zh-CN" altLang="en-US" sz="2800" b="0" dirty="0">
                <a:latin typeface="华文新魏" pitchFamily="2" charset="-122"/>
                <a:ea typeface="华文新魏" pitchFamily="2" charset="-122"/>
              </a:rPr>
              <a:t> </a:t>
            </a:r>
          </a:p>
        </p:txBody>
      </p:sp>
      <p:sp>
        <p:nvSpPr>
          <p:cNvPr id="36871" name="Text Box 7"/>
          <p:cNvSpPr txBox="1">
            <a:spLocks noChangeArrowheads="1"/>
          </p:cNvSpPr>
          <p:nvPr/>
        </p:nvSpPr>
        <p:spPr bwMode="auto">
          <a:xfrm>
            <a:off x="323850" y="5013325"/>
            <a:ext cx="8072438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3. </a:t>
            </a:r>
            <a:r>
              <a:rPr lang="zh-CN" altLang="en-US" sz="28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圆柱两底面之间的</a:t>
            </a:r>
            <a:r>
              <a:rPr lang="en-US" altLang="zh-CN" sz="28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(         )</a:t>
            </a:r>
            <a:r>
              <a:rPr lang="zh-CN" altLang="en-US" sz="28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叫做它的高</a:t>
            </a:r>
            <a:r>
              <a:rPr lang="en-US" altLang="zh-CN" sz="28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, </a:t>
            </a:r>
            <a:r>
              <a:rPr lang="zh-CN" altLang="en-US" sz="28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它的高有</a:t>
            </a:r>
            <a:r>
              <a:rPr lang="en-US" altLang="zh-CN" sz="28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(         )</a:t>
            </a:r>
            <a:r>
              <a:rPr lang="zh-CN" altLang="en-US" sz="28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条。</a:t>
            </a:r>
          </a:p>
        </p:txBody>
      </p:sp>
      <p:sp>
        <p:nvSpPr>
          <p:cNvPr id="36872" name="Text Box 8"/>
          <p:cNvSpPr txBox="1">
            <a:spLocks noChangeArrowheads="1"/>
          </p:cNvSpPr>
          <p:nvPr/>
        </p:nvSpPr>
        <p:spPr bwMode="auto">
          <a:xfrm>
            <a:off x="6516216" y="1916113"/>
            <a:ext cx="16986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长方</a:t>
            </a:r>
          </a:p>
        </p:txBody>
      </p:sp>
      <p:sp>
        <p:nvSpPr>
          <p:cNvPr id="36873" name="Text Box 9"/>
          <p:cNvSpPr txBox="1">
            <a:spLocks noChangeArrowheads="1"/>
          </p:cNvSpPr>
          <p:nvPr/>
        </p:nvSpPr>
        <p:spPr bwMode="auto">
          <a:xfrm>
            <a:off x="2915816" y="2349500"/>
            <a:ext cx="17653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正方</a:t>
            </a:r>
          </a:p>
        </p:txBody>
      </p:sp>
      <p:sp>
        <p:nvSpPr>
          <p:cNvPr id="36874" name="Text Box 10"/>
          <p:cNvSpPr txBox="1">
            <a:spLocks noChangeArrowheads="1"/>
          </p:cNvSpPr>
          <p:nvPr/>
        </p:nvSpPr>
        <p:spPr bwMode="auto">
          <a:xfrm>
            <a:off x="4614763" y="3645024"/>
            <a:ext cx="25495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底面周长</a:t>
            </a:r>
          </a:p>
        </p:txBody>
      </p:sp>
      <p:sp>
        <p:nvSpPr>
          <p:cNvPr id="36875" name="Text Box 11"/>
          <p:cNvSpPr txBox="1">
            <a:spLocks noChangeArrowheads="1"/>
          </p:cNvSpPr>
          <p:nvPr/>
        </p:nvSpPr>
        <p:spPr bwMode="auto">
          <a:xfrm>
            <a:off x="1044551" y="4062413"/>
            <a:ext cx="7191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高</a:t>
            </a:r>
          </a:p>
        </p:txBody>
      </p:sp>
      <p:sp>
        <p:nvSpPr>
          <p:cNvPr id="36876" name="Text Box 12"/>
          <p:cNvSpPr txBox="1">
            <a:spLocks noChangeArrowheads="1"/>
          </p:cNvSpPr>
          <p:nvPr/>
        </p:nvSpPr>
        <p:spPr bwMode="auto">
          <a:xfrm>
            <a:off x="4139952" y="5013325"/>
            <a:ext cx="12414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距离</a:t>
            </a:r>
          </a:p>
        </p:txBody>
      </p:sp>
      <p:sp>
        <p:nvSpPr>
          <p:cNvPr id="36877" name="Text Box 13"/>
          <p:cNvSpPr txBox="1">
            <a:spLocks noChangeArrowheads="1"/>
          </p:cNvSpPr>
          <p:nvPr/>
        </p:nvSpPr>
        <p:spPr bwMode="auto">
          <a:xfrm>
            <a:off x="827584" y="5430838"/>
            <a:ext cx="16335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无数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8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8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8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8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68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68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68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68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6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68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68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68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68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9" grpId="0"/>
      <p:bldP spid="36870" grpId="0"/>
      <p:bldP spid="36871" grpId="0"/>
      <p:bldP spid="36872" grpId="0"/>
      <p:bldP spid="36873" grpId="0"/>
      <p:bldP spid="36874" grpId="0"/>
      <p:bldP spid="36875" grpId="0"/>
      <p:bldP spid="36876" grpId="0"/>
      <p:bldP spid="3687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学以致用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340966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142875" y="1758950"/>
            <a:ext cx="96853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4.</a:t>
            </a:r>
            <a:r>
              <a:rPr lang="zh-CN" altLang="en-US" sz="2800" b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圆柱的侧面积等于底面的（　   ）乘以（　　）。</a:t>
            </a:r>
          </a:p>
        </p:txBody>
      </p:sp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4643438" y="1757363"/>
            <a:ext cx="23034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周长</a:t>
            </a:r>
          </a:p>
        </p:txBody>
      </p:sp>
      <p:sp>
        <p:nvSpPr>
          <p:cNvPr id="37894" name="Text Box 6"/>
          <p:cNvSpPr txBox="1">
            <a:spLocks noChangeArrowheads="1"/>
          </p:cNvSpPr>
          <p:nvPr/>
        </p:nvSpPr>
        <p:spPr bwMode="auto">
          <a:xfrm>
            <a:off x="6877050" y="1700213"/>
            <a:ext cx="12239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高</a:t>
            </a:r>
          </a:p>
        </p:txBody>
      </p:sp>
      <p:sp>
        <p:nvSpPr>
          <p:cNvPr id="37895" name="Text Box 7"/>
          <p:cNvSpPr txBox="1">
            <a:spLocks noChangeArrowheads="1"/>
          </p:cNvSpPr>
          <p:nvPr/>
        </p:nvSpPr>
        <p:spPr bwMode="auto">
          <a:xfrm>
            <a:off x="142875" y="2909888"/>
            <a:ext cx="93249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５</a:t>
            </a:r>
            <a:r>
              <a:rPr lang="en-US" altLang="zh-CN" sz="2800" b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. </a:t>
            </a:r>
            <a:r>
              <a:rPr lang="zh-CN" altLang="en-US" sz="2800" b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一个圆柱的侧面展开是一个正方形，边长是</a:t>
            </a:r>
            <a:r>
              <a:rPr lang="en-US" altLang="zh-CN" sz="2800" b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15.7</a:t>
            </a:r>
            <a:r>
              <a:rPr lang="zh-CN" altLang="en-US" sz="2800" b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厘米，这个圆柱的底面直径是（　　　　）。</a:t>
            </a:r>
          </a:p>
        </p:txBody>
      </p:sp>
      <p:sp>
        <p:nvSpPr>
          <p:cNvPr id="37896" name="Text Box 8"/>
          <p:cNvSpPr txBox="1">
            <a:spLocks noChangeArrowheads="1"/>
          </p:cNvSpPr>
          <p:nvPr/>
        </p:nvSpPr>
        <p:spPr bwMode="auto">
          <a:xfrm>
            <a:off x="4067175" y="3341688"/>
            <a:ext cx="20891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５厘米</a:t>
            </a:r>
          </a:p>
        </p:txBody>
      </p:sp>
      <p:sp>
        <p:nvSpPr>
          <p:cNvPr id="37897" name="Text Box 9"/>
          <p:cNvSpPr txBox="1">
            <a:spLocks noChangeArrowheads="1"/>
          </p:cNvSpPr>
          <p:nvPr/>
        </p:nvSpPr>
        <p:spPr bwMode="auto">
          <a:xfrm>
            <a:off x="142875" y="4638675"/>
            <a:ext cx="9144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0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６</a:t>
            </a:r>
            <a:r>
              <a:rPr lang="en-US" altLang="zh-CN" sz="2800" b="0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.</a:t>
            </a:r>
            <a:r>
              <a:rPr lang="zh-CN" altLang="en-US" sz="2800" b="0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将一个高４厘米的圆柱的侧面展开可以得到一个面积为</a:t>
            </a:r>
            <a:r>
              <a:rPr lang="en-US" altLang="zh-CN" sz="2800" b="0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50.24</a:t>
            </a:r>
            <a:r>
              <a:rPr lang="zh-CN" altLang="en-US" sz="2800" b="0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平方厘米的长方形</a:t>
            </a:r>
            <a:r>
              <a:rPr lang="en-US" altLang="zh-CN" sz="2800" b="0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,</a:t>
            </a:r>
            <a:r>
              <a:rPr lang="zh-CN" altLang="en-US" sz="2800" b="0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原来底面的</a:t>
            </a:r>
            <a:r>
              <a:rPr lang="zh-CN" altLang="en-US" sz="2800" b="0" dirty="0" smtClean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半径是（  </a:t>
            </a:r>
            <a:r>
              <a:rPr lang="zh-CN" altLang="en-US" sz="2800" b="0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　　</a:t>
            </a:r>
            <a:r>
              <a:rPr lang="zh-CN" altLang="en-US" sz="2800" b="0" dirty="0" smtClean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）</a:t>
            </a:r>
            <a:r>
              <a:rPr lang="zh-CN" altLang="en-US" sz="2800" b="0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。</a:t>
            </a:r>
          </a:p>
        </p:txBody>
      </p:sp>
      <p:sp>
        <p:nvSpPr>
          <p:cNvPr id="37898" name="Text Box 10"/>
          <p:cNvSpPr txBox="1">
            <a:spLocks noChangeArrowheads="1"/>
          </p:cNvSpPr>
          <p:nvPr/>
        </p:nvSpPr>
        <p:spPr bwMode="auto">
          <a:xfrm>
            <a:off x="7452220" y="5013176"/>
            <a:ext cx="25923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0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２厘米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4" dur="1000"/>
                                        <p:tgtEl>
                                          <p:spTgt spid="37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78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78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5" dur="1000"/>
                                        <p:tgtEl>
                                          <p:spTgt spid="37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78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78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2" grpId="0"/>
      <p:bldP spid="37893" grpId="0"/>
      <p:bldP spid="37894" grpId="0"/>
      <p:bldP spid="37895" grpId="0"/>
      <p:bldP spid="37896" grpId="0"/>
      <p:bldP spid="37897" grpId="0"/>
      <p:bldP spid="3789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8366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学以致用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412875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962" name="Text Box 7"/>
          <p:cNvSpPr txBox="1">
            <a:spLocks noChangeArrowheads="1"/>
          </p:cNvSpPr>
          <p:nvPr/>
        </p:nvSpPr>
        <p:spPr bwMode="auto">
          <a:xfrm>
            <a:off x="347663" y="1829693"/>
            <a:ext cx="80772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zh-CN" altLang="en-US" sz="3200" dirty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  <a:cs typeface="Times New Roman" pitchFamily="18" charset="0"/>
              </a:rPr>
              <a:t>下图是一个生日蛋糕，底盘是塑料板。</a:t>
            </a:r>
          </a:p>
          <a:p>
            <a:pPr marL="342900" indent="-342900">
              <a:spcBef>
                <a:spcPct val="50000"/>
              </a:spcBef>
            </a:pPr>
            <a:r>
              <a:rPr lang="zh-CN" altLang="en-US" sz="3200" dirty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  <a:cs typeface="Times New Roman" pitchFamily="18" charset="0"/>
              </a:rPr>
              <a:t>  （单位：厘米）</a:t>
            </a:r>
          </a:p>
        </p:txBody>
      </p:sp>
      <p:grpSp>
        <p:nvGrpSpPr>
          <p:cNvPr id="38963" name="Group 30"/>
          <p:cNvGrpSpPr>
            <a:grpSpLocks/>
          </p:cNvGrpSpPr>
          <p:nvPr/>
        </p:nvGrpSpPr>
        <p:grpSpPr bwMode="auto">
          <a:xfrm>
            <a:off x="2492102" y="3171825"/>
            <a:ext cx="3448050" cy="2847975"/>
            <a:chOff x="3243" y="1410"/>
            <a:chExt cx="2172" cy="1794"/>
          </a:xfrm>
        </p:grpSpPr>
        <p:pic>
          <p:nvPicPr>
            <p:cNvPr id="8213" name="Picture 2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243" y="1410"/>
              <a:ext cx="2064" cy="1794"/>
            </a:xfrm>
            <a:prstGeom prst="rect">
              <a:avLst/>
            </a:prstGeom>
            <a:noFill/>
            <a:ln w="57150">
              <a:solidFill>
                <a:schemeClr val="hlink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339933">
                  <a:alpha val="50000"/>
                </a:srgbClr>
              </a:outerShdw>
            </a:effectLst>
          </p:spPr>
        </p:pic>
        <p:sp>
          <p:nvSpPr>
            <p:cNvPr id="38965" name="Line 22"/>
            <p:cNvSpPr>
              <a:spLocks noChangeShapeType="1"/>
            </p:cNvSpPr>
            <p:nvPr/>
          </p:nvSpPr>
          <p:spPr bwMode="auto">
            <a:xfrm>
              <a:off x="3511" y="2395"/>
              <a:ext cx="0" cy="412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966" name="Line 23"/>
            <p:cNvSpPr>
              <a:spLocks noChangeShapeType="1"/>
            </p:cNvSpPr>
            <p:nvPr/>
          </p:nvSpPr>
          <p:spPr bwMode="auto">
            <a:xfrm>
              <a:off x="4992" y="2395"/>
              <a:ext cx="0" cy="412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967" name="Line 24"/>
            <p:cNvSpPr>
              <a:spLocks noChangeShapeType="1"/>
            </p:cNvSpPr>
            <p:nvPr/>
          </p:nvSpPr>
          <p:spPr bwMode="auto">
            <a:xfrm>
              <a:off x="3511" y="2670"/>
              <a:ext cx="1481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968" name="Line 25"/>
            <p:cNvSpPr>
              <a:spLocks noChangeShapeType="1"/>
            </p:cNvSpPr>
            <p:nvPr/>
          </p:nvSpPr>
          <p:spPr bwMode="auto">
            <a:xfrm>
              <a:off x="4992" y="2075"/>
              <a:ext cx="315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969" name="Line 26"/>
            <p:cNvSpPr>
              <a:spLocks noChangeShapeType="1"/>
            </p:cNvSpPr>
            <p:nvPr/>
          </p:nvSpPr>
          <p:spPr bwMode="auto">
            <a:xfrm>
              <a:off x="4992" y="2532"/>
              <a:ext cx="315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970" name="Line 27"/>
            <p:cNvSpPr>
              <a:spLocks noChangeShapeType="1"/>
            </p:cNvSpPr>
            <p:nvPr/>
          </p:nvSpPr>
          <p:spPr bwMode="auto">
            <a:xfrm>
              <a:off x="5157" y="2075"/>
              <a:ext cx="0" cy="457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971" name="Text Box 28"/>
            <p:cNvSpPr txBox="1">
              <a:spLocks noChangeArrowheads="1"/>
            </p:cNvSpPr>
            <p:nvPr/>
          </p:nvSpPr>
          <p:spPr bwMode="auto">
            <a:xfrm>
              <a:off x="4129" y="2691"/>
              <a:ext cx="280" cy="23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>
                  <a:solidFill>
                    <a:srgbClr val="0000FF"/>
                  </a:solidFill>
                  <a:latin typeface="华文新魏" pitchFamily="2" charset="-122"/>
                  <a:ea typeface="华文新魏" pitchFamily="2" charset="-122"/>
                </a:rPr>
                <a:t>25</a:t>
              </a:r>
            </a:p>
          </p:txBody>
        </p:sp>
        <p:sp>
          <p:nvSpPr>
            <p:cNvPr id="38972" name="Text Box 29"/>
            <p:cNvSpPr txBox="1">
              <a:spLocks noChangeArrowheads="1"/>
            </p:cNvSpPr>
            <p:nvPr/>
          </p:nvSpPr>
          <p:spPr bwMode="auto">
            <a:xfrm>
              <a:off x="5157" y="2191"/>
              <a:ext cx="258" cy="23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>
                  <a:solidFill>
                    <a:srgbClr val="0000FF"/>
                  </a:solidFill>
                  <a:latin typeface="华文新魏" pitchFamily="2" charset="-122"/>
                  <a:ea typeface="华文新魏" pitchFamily="2" charset="-122"/>
                </a:rPr>
                <a:t>10</a:t>
              </a:r>
            </a:p>
          </p:txBody>
        </p:sp>
      </p:grpSp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467544" y="1469728"/>
            <a:ext cx="187220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dirty="0" smtClean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三、应用。</a:t>
            </a:r>
            <a:endParaRPr lang="zh-CN" altLang="en-US" sz="2800" dirty="0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8" name="Text Box 2"/>
          <p:cNvSpPr txBox="1">
            <a:spLocks noChangeArrowheads="1"/>
          </p:cNvSpPr>
          <p:nvPr/>
        </p:nvSpPr>
        <p:spPr bwMode="auto">
          <a:xfrm>
            <a:off x="347663" y="1385888"/>
            <a:ext cx="80772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zh-CN" altLang="en-US" sz="32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  <a:cs typeface="Times New Roman" pitchFamily="18" charset="0"/>
              </a:rPr>
              <a:t>（</a:t>
            </a:r>
            <a:r>
              <a:rPr lang="en-US" altLang="zh-CN" sz="32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  <a:cs typeface="Times New Roman" pitchFamily="18" charset="0"/>
              </a:rPr>
              <a:t>1</a:t>
            </a:r>
            <a:r>
              <a:rPr lang="zh-CN" altLang="en-US" sz="32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  <a:cs typeface="Times New Roman" pitchFamily="18" charset="0"/>
              </a:rPr>
              <a:t>）为生日蛋糕选择一个合适的蛋糕盒。</a:t>
            </a:r>
          </a:p>
        </p:txBody>
      </p:sp>
      <p:sp>
        <p:nvSpPr>
          <p:cNvPr id="52229" name="AutoShape 17"/>
          <p:cNvSpPr>
            <a:spLocks noChangeArrowheads="1"/>
          </p:cNvSpPr>
          <p:nvPr/>
        </p:nvSpPr>
        <p:spPr bwMode="auto">
          <a:xfrm>
            <a:off x="1712913" y="2568575"/>
            <a:ext cx="1538287" cy="1046163"/>
          </a:xfrm>
          <a:prstGeom prst="can">
            <a:avLst>
              <a:gd name="adj" fmla="val 50000"/>
            </a:avLst>
          </a:prstGeom>
          <a:gradFill rotWithShape="1">
            <a:gsLst>
              <a:gs pos="0">
                <a:schemeClr val="bg1"/>
              </a:gs>
              <a:gs pos="100000">
                <a:srgbClr val="FFCCFF"/>
              </a:gs>
            </a:gsLst>
            <a:lin ang="0" scaled="1"/>
          </a:gra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 b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52230" name="AutoShape 18"/>
          <p:cNvSpPr>
            <a:spLocks noChangeArrowheads="1"/>
          </p:cNvSpPr>
          <p:nvPr/>
        </p:nvSpPr>
        <p:spPr bwMode="auto">
          <a:xfrm>
            <a:off x="3816350" y="2254250"/>
            <a:ext cx="1785938" cy="1452563"/>
          </a:xfrm>
          <a:prstGeom prst="can">
            <a:avLst>
              <a:gd name="adj" fmla="val 50000"/>
            </a:avLst>
          </a:prstGeom>
          <a:gradFill rotWithShape="1">
            <a:gsLst>
              <a:gs pos="0">
                <a:schemeClr val="bg1"/>
              </a:gs>
              <a:gs pos="100000">
                <a:srgbClr val="FFFF66"/>
              </a:gs>
            </a:gsLst>
            <a:lin ang="0" scaled="1"/>
          </a:gra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 b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52231" name="AutoShape 19"/>
          <p:cNvSpPr>
            <a:spLocks noChangeArrowheads="1"/>
          </p:cNvSpPr>
          <p:nvPr/>
        </p:nvSpPr>
        <p:spPr bwMode="auto">
          <a:xfrm>
            <a:off x="6153150" y="2566988"/>
            <a:ext cx="1814513" cy="1046162"/>
          </a:xfrm>
          <a:prstGeom prst="can">
            <a:avLst>
              <a:gd name="adj" fmla="val 50000"/>
            </a:avLst>
          </a:prstGeom>
          <a:gradFill rotWithShape="1">
            <a:gsLst>
              <a:gs pos="0">
                <a:schemeClr val="bg1"/>
              </a:gs>
              <a:gs pos="100000">
                <a:srgbClr val="339933"/>
              </a:gs>
            </a:gsLst>
            <a:lin ang="0" scaled="1"/>
          </a:gra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 b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52232" name="Line 20"/>
          <p:cNvSpPr>
            <a:spLocks noChangeShapeType="1"/>
          </p:cNvSpPr>
          <p:nvPr/>
        </p:nvSpPr>
        <p:spPr bwMode="auto">
          <a:xfrm flipV="1">
            <a:off x="1712913" y="2568575"/>
            <a:ext cx="0" cy="276225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2233" name="Line 21"/>
          <p:cNvSpPr>
            <a:spLocks noChangeShapeType="1"/>
          </p:cNvSpPr>
          <p:nvPr/>
        </p:nvSpPr>
        <p:spPr bwMode="auto">
          <a:xfrm flipV="1">
            <a:off x="3236913" y="2568575"/>
            <a:ext cx="0" cy="276225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2234" name="Line 23"/>
          <p:cNvSpPr>
            <a:spLocks noChangeShapeType="1"/>
          </p:cNvSpPr>
          <p:nvPr/>
        </p:nvSpPr>
        <p:spPr bwMode="auto">
          <a:xfrm>
            <a:off x="3236913" y="2844800"/>
            <a:ext cx="246062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2235" name="Line 24"/>
          <p:cNvSpPr>
            <a:spLocks noChangeShapeType="1"/>
          </p:cNvSpPr>
          <p:nvPr/>
        </p:nvSpPr>
        <p:spPr bwMode="auto">
          <a:xfrm>
            <a:off x="3236913" y="3367088"/>
            <a:ext cx="246062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2236" name="Line 25"/>
          <p:cNvSpPr>
            <a:spLocks noChangeShapeType="1"/>
          </p:cNvSpPr>
          <p:nvPr/>
        </p:nvSpPr>
        <p:spPr bwMode="auto">
          <a:xfrm>
            <a:off x="7967663" y="2844800"/>
            <a:ext cx="246062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2237" name="Line 26"/>
          <p:cNvSpPr>
            <a:spLocks noChangeShapeType="1"/>
          </p:cNvSpPr>
          <p:nvPr/>
        </p:nvSpPr>
        <p:spPr bwMode="auto">
          <a:xfrm>
            <a:off x="7967663" y="3367088"/>
            <a:ext cx="246062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2238" name="Line 27"/>
          <p:cNvSpPr>
            <a:spLocks noChangeShapeType="1"/>
          </p:cNvSpPr>
          <p:nvPr/>
        </p:nvSpPr>
        <p:spPr bwMode="auto">
          <a:xfrm flipV="1">
            <a:off x="3817938" y="2292350"/>
            <a:ext cx="0" cy="276225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2239" name="Line 28"/>
          <p:cNvSpPr>
            <a:spLocks noChangeShapeType="1"/>
          </p:cNvSpPr>
          <p:nvPr/>
        </p:nvSpPr>
        <p:spPr bwMode="auto">
          <a:xfrm flipV="1">
            <a:off x="5602288" y="2254250"/>
            <a:ext cx="0" cy="276225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2240" name="Line 29"/>
          <p:cNvSpPr>
            <a:spLocks noChangeShapeType="1"/>
          </p:cNvSpPr>
          <p:nvPr/>
        </p:nvSpPr>
        <p:spPr bwMode="auto">
          <a:xfrm flipV="1">
            <a:off x="6154738" y="2581275"/>
            <a:ext cx="0" cy="276225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2241" name="Line 30"/>
          <p:cNvSpPr>
            <a:spLocks noChangeShapeType="1"/>
          </p:cNvSpPr>
          <p:nvPr/>
        </p:nvSpPr>
        <p:spPr bwMode="auto">
          <a:xfrm flipV="1">
            <a:off x="7966075" y="2514600"/>
            <a:ext cx="0" cy="276225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2242" name="Line 31"/>
          <p:cNvSpPr>
            <a:spLocks noChangeShapeType="1"/>
          </p:cNvSpPr>
          <p:nvPr/>
        </p:nvSpPr>
        <p:spPr bwMode="auto">
          <a:xfrm>
            <a:off x="5602288" y="2581275"/>
            <a:ext cx="246062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2243" name="Line 32"/>
          <p:cNvSpPr>
            <a:spLocks noChangeShapeType="1"/>
          </p:cNvSpPr>
          <p:nvPr/>
        </p:nvSpPr>
        <p:spPr bwMode="auto">
          <a:xfrm>
            <a:off x="5602288" y="3367088"/>
            <a:ext cx="246062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2244" name="Line 33"/>
          <p:cNvSpPr>
            <a:spLocks noChangeShapeType="1"/>
          </p:cNvSpPr>
          <p:nvPr/>
        </p:nvSpPr>
        <p:spPr bwMode="auto">
          <a:xfrm>
            <a:off x="1712913" y="2724150"/>
            <a:ext cx="1524000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2245" name="Line 34"/>
          <p:cNvSpPr>
            <a:spLocks noChangeShapeType="1"/>
          </p:cNvSpPr>
          <p:nvPr/>
        </p:nvSpPr>
        <p:spPr bwMode="auto">
          <a:xfrm>
            <a:off x="3368675" y="2844800"/>
            <a:ext cx="0" cy="522288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2246" name="Line 35"/>
          <p:cNvSpPr>
            <a:spLocks noChangeShapeType="1"/>
          </p:cNvSpPr>
          <p:nvPr/>
        </p:nvSpPr>
        <p:spPr bwMode="auto">
          <a:xfrm>
            <a:off x="3817938" y="2444750"/>
            <a:ext cx="1784350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2247" name="Line 36"/>
          <p:cNvSpPr>
            <a:spLocks noChangeShapeType="1"/>
          </p:cNvSpPr>
          <p:nvPr/>
        </p:nvSpPr>
        <p:spPr bwMode="auto">
          <a:xfrm>
            <a:off x="8085138" y="2844800"/>
            <a:ext cx="0" cy="522288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2248" name="Line 37"/>
          <p:cNvSpPr>
            <a:spLocks noChangeShapeType="1"/>
          </p:cNvSpPr>
          <p:nvPr/>
        </p:nvSpPr>
        <p:spPr bwMode="auto">
          <a:xfrm>
            <a:off x="5719763" y="2582863"/>
            <a:ext cx="0" cy="784225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2249" name="Text Box 38"/>
          <p:cNvSpPr txBox="1">
            <a:spLocks noChangeArrowheads="1"/>
          </p:cNvSpPr>
          <p:nvPr/>
        </p:nvSpPr>
        <p:spPr bwMode="auto">
          <a:xfrm>
            <a:off x="2227263" y="2395538"/>
            <a:ext cx="444500" cy="36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25</a:t>
            </a:r>
          </a:p>
        </p:txBody>
      </p:sp>
      <p:sp>
        <p:nvSpPr>
          <p:cNvPr id="52250" name="Text Box 39"/>
          <p:cNvSpPr txBox="1">
            <a:spLocks noChangeArrowheads="1"/>
          </p:cNvSpPr>
          <p:nvPr/>
        </p:nvSpPr>
        <p:spPr bwMode="auto">
          <a:xfrm>
            <a:off x="3325813" y="2928938"/>
            <a:ext cx="409575" cy="36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10</a:t>
            </a:r>
          </a:p>
        </p:txBody>
      </p:sp>
      <p:sp>
        <p:nvSpPr>
          <p:cNvPr id="52251" name="Text Box 40"/>
          <p:cNvSpPr txBox="1">
            <a:spLocks noChangeArrowheads="1"/>
          </p:cNvSpPr>
          <p:nvPr/>
        </p:nvSpPr>
        <p:spPr bwMode="auto">
          <a:xfrm>
            <a:off x="8056563" y="2928938"/>
            <a:ext cx="409575" cy="36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10</a:t>
            </a:r>
          </a:p>
        </p:txBody>
      </p:sp>
      <p:sp>
        <p:nvSpPr>
          <p:cNvPr id="52252" name="Text Box 41"/>
          <p:cNvSpPr txBox="1">
            <a:spLocks noChangeArrowheads="1"/>
          </p:cNvSpPr>
          <p:nvPr/>
        </p:nvSpPr>
        <p:spPr bwMode="auto">
          <a:xfrm>
            <a:off x="5657850" y="2790825"/>
            <a:ext cx="404813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13</a:t>
            </a:r>
          </a:p>
        </p:txBody>
      </p:sp>
      <p:sp>
        <p:nvSpPr>
          <p:cNvPr id="52253" name="Text Box 42"/>
          <p:cNvSpPr txBox="1">
            <a:spLocks noChangeArrowheads="1"/>
          </p:cNvSpPr>
          <p:nvPr/>
        </p:nvSpPr>
        <p:spPr bwMode="auto">
          <a:xfrm>
            <a:off x="4464050" y="2100263"/>
            <a:ext cx="444500" cy="36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28</a:t>
            </a:r>
          </a:p>
        </p:txBody>
      </p:sp>
      <p:sp>
        <p:nvSpPr>
          <p:cNvPr id="52254" name="Text Box 43"/>
          <p:cNvSpPr txBox="1">
            <a:spLocks noChangeArrowheads="1"/>
          </p:cNvSpPr>
          <p:nvPr/>
        </p:nvSpPr>
        <p:spPr bwMode="auto">
          <a:xfrm>
            <a:off x="6756400" y="2347913"/>
            <a:ext cx="444500" cy="36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28</a:t>
            </a:r>
          </a:p>
        </p:txBody>
      </p:sp>
      <p:sp>
        <p:nvSpPr>
          <p:cNvPr id="52255" name="Line 44"/>
          <p:cNvSpPr>
            <a:spLocks noChangeShapeType="1"/>
          </p:cNvSpPr>
          <p:nvPr/>
        </p:nvSpPr>
        <p:spPr bwMode="auto">
          <a:xfrm>
            <a:off x="6154738" y="2724150"/>
            <a:ext cx="1784350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2256" name="Text Box 45"/>
          <p:cNvSpPr txBox="1">
            <a:spLocks noChangeArrowheads="1"/>
          </p:cNvSpPr>
          <p:nvPr/>
        </p:nvSpPr>
        <p:spPr bwMode="auto">
          <a:xfrm>
            <a:off x="347663" y="4059238"/>
            <a:ext cx="80772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zh-CN" altLang="en-US" sz="32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  <a:cs typeface="Times New Roman" pitchFamily="18" charset="0"/>
              </a:rPr>
              <a:t>（</a:t>
            </a:r>
            <a:r>
              <a:rPr lang="en-US" altLang="zh-CN" sz="32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  <a:cs typeface="Times New Roman" pitchFamily="18" charset="0"/>
              </a:rPr>
              <a:t>2</a:t>
            </a:r>
            <a:r>
              <a:rPr lang="zh-CN" altLang="en-US" sz="32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  <a:cs typeface="Times New Roman" pitchFamily="18" charset="0"/>
              </a:rPr>
              <a:t>）做这个蛋糕盒需要多少硬纸板？</a:t>
            </a:r>
          </a:p>
        </p:txBody>
      </p:sp>
      <p:sp>
        <p:nvSpPr>
          <p:cNvPr id="30766" name="Rectangle 46"/>
          <p:cNvSpPr>
            <a:spLocks noChangeArrowheads="1"/>
          </p:cNvSpPr>
          <p:nvPr/>
        </p:nvSpPr>
        <p:spPr bwMode="auto">
          <a:xfrm>
            <a:off x="3549650" y="2079625"/>
            <a:ext cx="2332038" cy="1741488"/>
          </a:xfrm>
          <a:prstGeom prst="rect">
            <a:avLst/>
          </a:prstGeom>
          <a:noFill/>
          <a:ln w="12700">
            <a:solidFill>
              <a:srgbClr val="FF0000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b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30767" name="Text Box 47"/>
          <p:cNvSpPr txBox="1">
            <a:spLocks noChangeArrowheads="1"/>
          </p:cNvSpPr>
          <p:nvPr/>
        </p:nvSpPr>
        <p:spPr bwMode="auto">
          <a:xfrm>
            <a:off x="1476375" y="4638675"/>
            <a:ext cx="5481638" cy="18018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14×14×3.14+28×3.14×13</a:t>
            </a:r>
          </a:p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=615.44+1142.96</a:t>
            </a:r>
          </a:p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=1758.4</a:t>
            </a:r>
            <a:r>
              <a:rPr lang="zh-CN" altLang="en-US" sz="280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（平方厘米）</a:t>
            </a:r>
          </a:p>
        </p:txBody>
      </p:sp>
      <p:sp>
        <p:nvSpPr>
          <p:cNvPr id="5" name="同侧圆角矩形 4"/>
          <p:cNvSpPr/>
          <p:nvPr/>
        </p:nvSpPr>
        <p:spPr>
          <a:xfrm>
            <a:off x="468313" y="8366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学以致用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412875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6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3076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3076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0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6" grpId="0" animBg="1"/>
      <p:bldP spid="30766" grpId="1" animBg="1"/>
      <p:bldP spid="3076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47" name="Text Box 1123"/>
          <p:cNvSpPr txBox="1">
            <a:spLocks noChangeArrowheads="1"/>
          </p:cNvSpPr>
          <p:nvPr/>
        </p:nvSpPr>
        <p:spPr bwMode="auto">
          <a:xfrm>
            <a:off x="314325" y="2055813"/>
            <a:ext cx="5884863" cy="1385887"/>
          </a:xfrm>
          <a:prstGeom prst="rect">
            <a:avLst/>
          </a:prstGeom>
          <a:solidFill>
            <a:srgbClr val="CCFFCC"/>
          </a:solidFill>
          <a:ln w="12700">
            <a:solidFill>
              <a:srgbClr val="993300"/>
            </a:solidFill>
            <a:prstDash val="dash"/>
            <a:miter lim="800000"/>
            <a:headEnd/>
            <a:tailEnd/>
          </a:ln>
          <a:effectLst>
            <a:outerShdw dist="107763" dir="81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2. </a:t>
            </a:r>
            <a:r>
              <a:rPr lang="zh-CN" altLang="en-US" sz="2800" b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一个圆柱形木墩（如右图），在它的上面和侧面涂上油漆。涂漆部分的面积是多少？</a:t>
            </a:r>
          </a:p>
        </p:txBody>
      </p:sp>
      <p:grpSp>
        <p:nvGrpSpPr>
          <p:cNvPr id="54277" name="Group 1151"/>
          <p:cNvGrpSpPr>
            <a:grpSpLocks/>
          </p:cNvGrpSpPr>
          <p:nvPr/>
        </p:nvGrpSpPr>
        <p:grpSpPr bwMode="auto">
          <a:xfrm>
            <a:off x="6057900" y="1852613"/>
            <a:ext cx="2800350" cy="2241550"/>
            <a:chOff x="1394" y="2329"/>
            <a:chExt cx="1764" cy="1412"/>
          </a:xfrm>
        </p:grpSpPr>
        <p:sp>
          <p:nvSpPr>
            <p:cNvPr id="27774" name="Oval 1150"/>
            <p:cNvSpPr>
              <a:spLocks noChangeArrowheads="1"/>
            </p:cNvSpPr>
            <p:nvPr/>
          </p:nvSpPr>
          <p:spPr bwMode="auto">
            <a:xfrm>
              <a:off x="1394" y="2983"/>
              <a:ext cx="1764" cy="758"/>
            </a:xfrm>
            <a:prstGeom prst="ellipse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 b="0">
                <a:latin typeface="华文新魏" pitchFamily="2" charset="-122"/>
                <a:ea typeface="华文新魏" pitchFamily="2" charset="-122"/>
              </a:endParaRPr>
            </a:p>
          </p:txBody>
        </p:sp>
        <p:grpSp>
          <p:nvGrpSpPr>
            <p:cNvPr id="54279" name="Group 1149"/>
            <p:cNvGrpSpPr>
              <a:grpSpLocks/>
            </p:cNvGrpSpPr>
            <p:nvPr/>
          </p:nvGrpSpPr>
          <p:grpSpPr bwMode="auto">
            <a:xfrm>
              <a:off x="1900" y="2329"/>
              <a:ext cx="752" cy="1092"/>
              <a:chOff x="1900" y="2329"/>
              <a:chExt cx="752" cy="1092"/>
            </a:xfrm>
          </p:grpSpPr>
          <p:sp>
            <p:nvSpPr>
              <p:cNvPr id="54280" name="Freeform 1143" descr="软木塞"/>
              <p:cNvSpPr>
                <a:spLocks/>
              </p:cNvSpPr>
              <p:nvPr/>
            </p:nvSpPr>
            <p:spPr bwMode="auto">
              <a:xfrm>
                <a:off x="1900" y="2450"/>
                <a:ext cx="751" cy="971"/>
              </a:xfrm>
              <a:custGeom>
                <a:avLst/>
                <a:gdLst>
                  <a:gd name="T0" fmla="*/ 57 w 751"/>
                  <a:gd name="T1" fmla="*/ 0 h 971"/>
                  <a:gd name="T2" fmla="*/ 47 w 751"/>
                  <a:gd name="T3" fmla="*/ 311 h 971"/>
                  <a:gd name="T4" fmla="*/ 66 w 751"/>
                  <a:gd name="T5" fmla="*/ 841 h 971"/>
                  <a:gd name="T6" fmla="*/ 203 w 751"/>
                  <a:gd name="T7" fmla="*/ 951 h 971"/>
                  <a:gd name="T8" fmla="*/ 477 w 751"/>
                  <a:gd name="T9" fmla="*/ 942 h 971"/>
                  <a:gd name="T10" fmla="*/ 724 w 751"/>
                  <a:gd name="T11" fmla="*/ 896 h 971"/>
                  <a:gd name="T12" fmla="*/ 751 w 751"/>
                  <a:gd name="T13" fmla="*/ 640 h 971"/>
                  <a:gd name="T14" fmla="*/ 742 w 751"/>
                  <a:gd name="T15" fmla="*/ 476 h 971"/>
                  <a:gd name="T16" fmla="*/ 715 w 751"/>
                  <a:gd name="T17" fmla="*/ 348 h 971"/>
                  <a:gd name="T18" fmla="*/ 724 w 751"/>
                  <a:gd name="T19" fmla="*/ 137 h 97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751"/>
                  <a:gd name="T31" fmla="*/ 0 h 971"/>
                  <a:gd name="T32" fmla="*/ 751 w 751"/>
                  <a:gd name="T33" fmla="*/ 971 h 97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751" h="971">
                    <a:moveTo>
                      <a:pt x="57" y="0"/>
                    </a:moveTo>
                    <a:cubicBezTo>
                      <a:pt x="47" y="114"/>
                      <a:pt x="54" y="190"/>
                      <a:pt x="47" y="311"/>
                    </a:cubicBezTo>
                    <a:cubicBezTo>
                      <a:pt x="117" y="506"/>
                      <a:pt x="0" y="170"/>
                      <a:pt x="66" y="841"/>
                    </a:cubicBezTo>
                    <a:cubicBezTo>
                      <a:pt x="70" y="879"/>
                      <a:pt x="177" y="932"/>
                      <a:pt x="203" y="951"/>
                    </a:cubicBezTo>
                    <a:cubicBezTo>
                      <a:pt x="294" y="948"/>
                      <a:pt x="386" y="945"/>
                      <a:pt x="477" y="942"/>
                    </a:cubicBezTo>
                    <a:cubicBezTo>
                      <a:pt x="610" y="937"/>
                      <a:pt x="653" y="971"/>
                      <a:pt x="724" y="896"/>
                    </a:cubicBezTo>
                    <a:cubicBezTo>
                      <a:pt x="736" y="801"/>
                      <a:pt x="745" y="745"/>
                      <a:pt x="751" y="640"/>
                    </a:cubicBezTo>
                    <a:cubicBezTo>
                      <a:pt x="746" y="592"/>
                      <a:pt x="726" y="524"/>
                      <a:pt x="742" y="476"/>
                    </a:cubicBezTo>
                    <a:cubicBezTo>
                      <a:pt x="729" y="434"/>
                      <a:pt x="726" y="391"/>
                      <a:pt x="715" y="348"/>
                    </a:cubicBezTo>
                    <a:cubicBezTo>
                      <a:pt x="724" y="144"/>
                      <a:pt x="724" y="214"/>
                      <a:pt x="724" y="137"/>
                    </a:cubicBezTo>
                  </a:path>
                </a:pathLst>
              </a:custGeom>
              <a:blipFill dpi="0" rotWithShape="1">
                <a:blip r:embed="rId2" cstate="print"/>
                <a:srcRect/>
                <a:tile tx="0" ty="0" sx="100000" sy="100000" flip="none" algn="tl"/>
              </a:blipFill>
              <a:ln w="127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281" name="Freeform 1142"/>
              <p:cNvSpPr>
                <a:spLocks/>
              </p:cNvSpPr>
              <p:nvPr/>
            </p:nvSpPr>
            <p:spPr bwMode="auto">
              <a:xfrm>
                <a:off x="1957" y="2329"/>
                <a:ext cx="695" cy="357"/>
              </a:xfrm>
              <a:custGeom>
                <a:avLst/>
                <a:gdLst>
                  <a:gd name="T0" fmla="*/ 640 w 695"/>
                  <a:gd name="T1" fmla="*/ 94 h 357"/>
                  <a:gd name="T2" fmla="*/ 201 w 695"/>
                  <a:gd name="T3" fmla="*/ 30 h 357"/>
                  <a:gd name="T4" fmla="*/ 0 w 695"/>
                  <a:gd name="T5" fmla="*/ 85 h 357"/>
                  <a:gd name="T6" fmla="*/ 9 w 695"/>
                  <a:gd name="T7" fmla="*/ 167 h 357"/>
                  <a:gd name="T8" fmla="*/ 182 w 695"/>
                  <a:gd name="T9" fmla="*/ 313 h 357"/>
                  <a:gd name="T10" fmla="*/ 274 w 695"/>
                  <a:gd name="T11" fmla="*/ 322 h 357"/>
                  <a:gd name="T12" fmla="*/ 676 w 695"/>
                  <a:gd name="T13" fmla="*/ 286 h 357"/>
                  <a:gd name="T14" fmla="*/ 640 w 695"/>
                  <a:gd name="T15" fmla="*/ 94 h 35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95"/>
                  <a:gd name="T25" fmla="*/ 0 h 357"/>
                  <a:gd name="T26" fmla="*/ 695 w 695"/>
                  <a:gd name="T27" fmla="*/ 357 h 35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95" h="357">
                    <a:moveTo>
                      <a:pt x="640" y="94"/>
                    </a:moveTo>
                    <a:cubicBezTo>
                      <a:pt x="540" y="0"/>
                      <a:pt x="285" y="32"/>
                      <a:pt x="201" y="30"/>
                    </a:cubicBezTo>
                    <a:cubicBezTo>
                      <a:pt x="134" y="46"/>
                      <a:pt x="65" y="63"/>
                      <a:pt x="0" y="85"/>
                    </a:cubicBezTo>
                    <a:cubicBezTo>
                      <a:pt x="3" y="112"/>
                      <a:pt x="2" y="141"/>
                      <a:pt x="9" y="167"/>
                    </a:cubicBezTo>
                    <a:cubicBezTo>
                      <a:pt x="24" y="219"/>
                      <a:pt x="135" y="302"/>
                      <a:pt x="182" y="313"/>
                    </a:cubicBezTo>
                    <a:cubicBezTo>
                      <a:pt x="212" y="320"/>
                      <a:pt x="243" y="319"/>
                      <a:pt x="274" y="322"/>
                    </a:cubicBezTo>
                    <a:cubicBezTo>
                      <a:pt x="399" y="357"/>
                      <a:pt x="552" y="327"/>
                      <a:pt x="676" y="286"/>
                    </a:cubicBezTo>
                    <a:cubicBezTo>
                      <a:pt x="671" y="191"/>
                      <a:pt x="695" y="149"/>
                      <a:pt x="640" y="94"/>
                    </a:cubicBezTo>
                    <a:close/>
                  </a:path>
                </a:pathLst>
              </a:custGeom>
              <a:solidFill>
                <a:srgbClr val="CC9900"/>
              </a:solidFill>
              <a:ln w="127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282" name="Freeform 1144"/>
              <p:cNvSpPr>
                <a:spLocks/>
              </p:cNvSpPr>
              <p:nvPr/>
            </p:nvSpPr>
            <p:spPr bwMode="auto">
              <a:xfrm>
                <a:off x="2059" y="2880"/>
                <a:ext cx="26" cy="168"/>
              </a:xfrm>
              <a:custGeom>
                <a:avLst/>
                <a:gdLst>
                  <a:gd name="T0" fmla="*/ 16 w 26"/>
                  <a:gd name="T1" fmla="*/ 0 h 168"/>
                  <a:gd name="T2" fmla="*/ 7 w 26"/>
                  <a:gd name="T3" fmla="*/ 119 h 168"/>
                  <a:gd name="T4" fmla="*/ 26 w 26"/>
                  <a:gd name="T5" fmla="*/ 165 h 168"/>
                  <a:gd name="T6" fmla="*/ 0 60000 65536"/>
                  <a:gd name="T7" fmla="*/ 0 60000 65536"/>
                  <a:gd name="T8" fmla="*/ 0 60000 65536"/>
                  <a:gd name="T9" fmla="*/ 0 w 26"/>
                  <a:gd name="T10" fmla="*/ 0 h 168"/>
                  <a:gd name="T11" fmla="*/ 26 w 26"/>
                  <a:gd name="T12" fmla="*/ 168 h 16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6" h="168">
                    <a:moveTo>
                      <a:pt x="16" y="0"/>
                    </a:moveTo>
                    <a:cubicBezTo>
                      <a:pt x="6" y="43"/>
                      <a:pt x="20" y="77"/>
                      <a:pt x="7" y="119"/>
                    </a:cubicBezTo>
                    <a:cubicBezTo>
                      <a:pt x="17" y="168"/>
                      <a:pt x="0" y="165"/>
                      <a:pt x="26" y="165"/>
                    </a:cubicBezTo>
                  </a:path>
                </a:pathLst>
              </a:custGeom>
              <a:noFill/>
              <a:ln w="127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283" name="Freeform 1145"/>
              <p:cNvSpPr>
                <a:spLocks/>
              </p:cNvSpPr>
              <p:nvPr/>
            </p:nvSpPr>
            <p:spPr bwMode="auto">
              <a:xfrm>
                <a:off x="2499" y="2734"/>
                <a:ext cx="39" cy="402"/>
              </a:xfrm>
              <a:custGeom>
                <a:avLst/>
                <a:gdLst>
                  <a:gd name="T0" fmla="*/ 24 w 39"/>
                  <a:gd name="T1" fmla="*/ 0 h 402"/>
                  <a:gd name="T2" fmla="*/ 34 w 39"/>
                  <a:gd name="T3" fmla="*/ 128 h 402"/>
                  <a:gd name="T4" fmla="*/ 15 w 39"/>
                  <a:gd name="T5" fmla="*/ 73 h 402"/>
                  <a:gd name="T6" fmla="*/ 15 w 39"/>
                  <a:gd name="T7" fmla="*/ 128 h 402"/>
                  <a:gd name="T8" fmla="*/ 34 w 39"/>
                  <a:gd name="T9" fmla="*/ 247 h 402"/>
                  <a:gd name="T10" fmla="*/ 34 w 39"/>
                  <a:gd name="T11" fmla="*/ 402 h 40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9"/>
                  <a:gd name="T19" fmla="*/ 0 h 402"/>
                  <a:gd name="T20" fmla="*/ 39 w 39"/>
                  <a:gd name="T21" fmla="*/ 402 h 40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9" h="402">
                    <a:moveTo>
                      <a:pt x="24" y="0"/>
                    </a:moveTo>
                    <a:cubicBezTo>
                      <a:pt x="27" y="43"/>
                      <a:pt x="39" y="86"/>
                      <a:pt x="34" y="128"/>
                    </a:cubicBezTo>
                    <a:cubicBezTo>
                      <a:pt x="32" y="147"/>
                      <a:pt x="15" y="73"/>
                      <a:pt x="15" y="73"/>
                    </a:cubicBezTo>
                    <a:cubicBezTo>
                      <a:pt x="0" y="118"/>
                      <a:pt x="6" y="82"/>
                      <a:pt x="15" y="128"/>
                    </a:cubicBezTo>
                    <a:cubicBezTo>
                      <a:pt x="23" y="167"/>
                      <a:pt x="34" y="247"/>
                      <a:pt x="34" y="247"/>
                    </a:cubicBezTo>
                    <a:cubicBezTo>
                      <a:pt x="16" y="295"/>
                      <a:pt x="34" y="402"/>
                      <a:pt x="34" y="402"/>
                    </a:cubicBezTo>
                  </a:path>
                </a:pathLst>
              </a:custGeom>
              <a:noFill/>
              <a:ln w="127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284" name="Freeform 1146"/>
              <p:cNvSpPr>
                <a:spLocks/>
              </p:cNvSpPr>
              <p:nvPr/>
            </p:nvSpPr>
            <p:spPr bwMode="auto">
              <a:xfrm>
                <a:off x="2209" y="3059"/>
                <a:ext cx="104" cy="306"/>
              </a:xfrm>
              <a:custGeom>
                <a:avLst/>
                <a:gdLst>
                  <a:gd name="T0" fmla="*/ 31 w 104"/>
                  <a:gd name="T1" fmla="*/ 242 h 306"/>
                  <a:gd name="T2" fmla="*/ 4 w 104"/>
                  <a:gd name="T3" fmla="*/ 68 h 306"/>
                  <a:gd name="T4" fmla="*/ 13 w 104"/>
                  <a:gd name="T5" fmla="*/ 13 h 306"/>
                  <a:gd name="T6" fmla="*/ 22 w 104"/>
                  <a:gd name="T7" fmla="*/ 86 h 306"/>
                  <a:gd name="T8" fmla="*/ 49 w 104"/>
                  <a:gd name="T9" fmla="*/ 141 h 306"/>
                  <a:gd name="T10" fmla="*/ 86 w 104"/>
                  <a:gd name="T11" fmla="*/ 223 h 306"/>
                  <a:gd name="T12" fmla="*/ 86 w 104"/>
                  <a:gd name="T13" fmla="*/ 278 h 306"/>
                  <a:gd name="T14" fmla="*/ 104 w 104"/>
                  <a:gd name="T15" fmla="*/ 306 h 30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4"/>
                  <a:gd name="T25" fmla="*/ 0 h 306"/>
                  <a:gd name="T26" fmla="*/ 104 w 104"/>
                  <a:gd name="T27" fmla="*/ 306 h 30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4" h="306">
                    <a:moveTo>
                      <a:pt x="31" y="242"/>
                    </a:moveTo>
                    <a:cubicBezTo>
                      <a:pt x="20" y="184"/>
                      <a:pt x="23" y="124"/>
                      <a:pt x="4" y="68"/>
                    </a:cubicBezTo>
                    <a:cubicBezTo>
                      <a:pt x="7" y="50"/>
                      <a:pt x="0" y="0"/>
                      <a:pt x="13" y="13"/>
                    </a:cubicBezTo>
                    <a:cubicBezTo>
                      <a:pt x="30" y="30"/>
                      <a:pt x="18" y="62"/>
                      <a:pt x="22" y="86"/>
                    </a:cubicBezTo>
                    <a:cubicBezTo>
                      <a:pt x="30" y="129"/>
                      <a:pt x="31" y="100"/>
                      <a:pt x="49" y="141"/>
                    </a:cubicBezTo>
                    <a:cubicBezTo>
                      <a:pt x="93" y="238"/>
                      <a:pt x="45" y="162"/>
                      <a:pt x="86" y="223"/>
                    </a:cubicBezTo>
                    <a:cubicBezTo>
                      <a:pt x="76" y="253"/>
                      <a:pt x="72" y="249"/>
                      <a:pt x="86" y="278"/>
                    </a:cubicBezTo>
                    <a:cubicBezTo>
                      <a:pt x="91" y="288"/>
                      <a:pt x="104" y="306"/>
                      <a:pt x="104" y="306"/>
                    </a:cubicBezTo>
                  </a:path>
                </a:pathLst>
              </a:custGeom>
              <a:noFill/>
              <a:ln w="127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285" name="Freeform 1147"/>
              <p:cNvSpPr>
                <a:spLocks/>
              </p:cNvSpPr>
              <p:nvPr/>
            </p:nvSpPr>
            <p:spPr bwMode="auto">
              <a:xfrm>
                <a:off x="2376" y="2834"/>
                <a:ext cx="50" cy="522"/>
              </a:xfrm>
              <a:custGeom>
                <a:avLst/>
                <a:gdLst>
                  <a:gd name="T0" fmla="*/ 1 w 50"/>
                  <a:gd name="T1" fmla="*/ 0 h 522"/>
                  <a:gd name="T2" fmla="*/ 38 w 50"/>
                  <a:gd name="T3" fmla="*/ 247 h 522"/>
                  <a:gd name="T4" fmla="*/ 47 w 50"/>
                  <a:gd name="T5" fmla="*/ 339 h 522"/>
                  <a:gd name="T6" fmla="*/ 38 w 50"/>
                  <a:gd name="T7" fmla="*/ 375 h 522"/>
                  <a:gd name="T8" fmla="*/ 19 w 50"/>
                  <a:gd name="T9" fmla="*/ 348 h 522"/>
                  <a:gd name="T10" fmla="*/ 19 w 50"/>
                  <a:gd name="T11" fmla="*/ 485 h 522"/>
                  <a:gd name="T12" fmla="*/ 47 w 50"/>
                  <a:gd name="T13" fmla="*/ 503 h 52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0"/>
                  <a:gd name="T22" fmla="*/ 0 h 522"/>
                  <a:gd name="T23" fmla="*/ 50 w 50"/>
                  <a:gd name="T24" fmla="*/ 522 h 52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0" h="522">
                    <a:moveTo>
                      <a:pt x="1" y="0"/>
                    </a:moveTo>
                    <a:cubicBezTo>
                      <a:pt x="11" y="104"/>
                      <a:pt x="9" y="161"/>
                      <a:pt x="38" y="247"/>
                    </a:cubicBezTo>
                    <a:cubicBezTo>
                      <a:pt x="41" y="278"/>
                      <a:pt x="47" y="308"/>
                      <a:pt x="47" y="339"/>
                    </a:cubicBezTo>
                    <a:cubicBezTo>
                      <a:pt x="47" y="351"/>
                      <a:pt x="50" y="371"/>
                      <a:pt x="38" y="375"/>
                    </a:cubicBezTo>
                    <a:cubicBezTo>
                      <a:pt x="28" y="378"/>
                      <a:pt x="25" y="357"/>
                      <a:pt x="19" y="348"/>
                    </a:cubicBezTo>
                    <a:cubicBezTo>
                      <a:pt x="0" y="406"/>
                      <a:pt x="4" y="380"/>
                      <a:pt x="19" y="485"/>
                    </a:cubicBezTo>
                    <a:cubicBezTo>
                      <a:pt x="24" y="522"/>
                      <a:pt x="25" y="514"/>
                      <a:pt x="47" y="503"/>
                    </a:cubicBezTo>
                  </a:path>
                </a:pathLst>
              </a:custGeom>
              <a:noFill/>
              <a:ln w="127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286" name="Freeform 1148"/>
              <p:cNvSpPr>
                <a:spLocks/>
              </p:cNvSpPr>
              <p:nvPr/>
            </p:nvSpPr>
            <p:spPr bwMode="auto">
              <a:xfrm>
                <a:off x="2080" y="2395"/>
                <a:ext cx="473" cy="244"/>
              </a:xfrm>
              <a:custGeom>
                <a:avLst/>
                <a:gdLst>
                  <a:gd name="T0" fmla="*/ 443 w 473"/>
                  <a:gd name="T1" fmla="*/ 37 h 244"/>
                  <a:gd name="T2" fmla="*/ 251 w 473"/>
                  <a:gd name="T3" fmla="*/ 10 h 244"/>
                  <a:gd name="T4" fmla="*/ 14 w 473"/>
                  <a:gd name="T5" fmla="*/ 55 h 244"/>
                  <a:gd name="T6" fmla="*/ 14 w 473"/>
                  <a:gd name="T7" fmla="*/ 138 h 244"/>
                  <a:gd name="T8" fmla="*/ 197 w 473"/>
                  <a:gd name="T9" fmla="*/ 220 h 244"/>
                  <a:gd name="T10" fmla="*/ 288 w 473"/>
                  <a:gd name="T11" fmla="*/ 229 h 244"/>
                  <a:gd name="T12" fmla="*/ 434 w 473"/>
                  <a:gd name="T13" fmla="*/ 220 h 244"/>
                  <a:gd name="T14" fmla="*/ 434 w 473"/>
                  <a:gd name="T15" fmla="*/ 119 h 244"/>
                  <a:gd name="T16" fmla="*/ 297 w 473"/>
                  <a:gd name="T17" fmla="*/ 83 h 244"/>
                  <a:gd name="T18" fmla="*/ 96 w 473"/>
                  <a:gd name="T19" fmla="*/ 128 h 244"/>
                  <a:gd name="T20" fmla="*/ 123 w 473"/>
                  <a:gd name="T21" fmla="*/ 138 h 244"/>
                  <a:gd name="T22" fmla="*/ 169 w 473"/>
                  <a:gd name="T23" fmla="*/ 147 h 244"/>
                  <a:gd name="T24" fmla="*/ 197 w 473"/>
                  <a:gd name="T25" fmla="*/ 165 h 244"/>
                  <a:gd name="T26" fmla="*/ 224 w 473"/>
                  <a:gd name="T27" fmla="*/ 174 h 244"/>
                  <a:gd name="T28" fmla="*/ 306 w 473"/>
                  <a:gd name="T29" fmla="*/ 165 h 244"/>
                  <a:gd name="T30" fmla="*/ 352 w 473"/>
                  <a:gd name="T31" fmla="*/ 128 h 244"/>
                  <a:gd name="T32" fmla="*/ 325 w 473"/>
                  <a:gd name="T33" fmla="*/ 119 h 244"/>
                  <a:gd name="T34" fmla="*/ 279 w 473"/>
                  <a:gd name="T35" fmla="*/ 138 h 244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473"/>
                  <a:gd name="T55" fmla="*/ 0 h 244"/>
                  <a:gd name="T56" fmla="*/ 473 w 473"/>
                  <a:gd name="T57" fmla="*/ 244 h 244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473" h="244">
                    <a:moveTo>
                      <a:pt x="443" y="37"/>
                    </a:moveTo>
                    <a:cubicBezTo>
                      <a:pt x="375" y="30"/>
                      <a:pt x="318" y="18"/>
                      <a:pt x="251" y="10"/>
                    </a:cubicBezTo>
                    <a:cubicBezTo>
                      <a:pt x="181" y="15"/>
                      <a:pt x="69" y="0"/>
                      <a:pt x="14" y="55"/>
                    </a:cubicBezTo>
                    <a:cubicBezTo>
                      <a:pt x="1" y="96"/>
                      <a:pt x="0" y="83"/>
                      <a:pt x="14" y="138"/>
                    </a:cubicBezTo>
                    <a:cubicBezTo>
                      <a:pt x="40" y="244"/>
                      <a:pt x="65" y="210"/>
                      <a:pt x="197" y="220"/>
                    </a:cubicBezTo>
                    <a:cubicBezTo>
                      <a:pt x="227" y="222"/>
                      <a:pt x="258" y="226"/>
                      <a:pt x="288" y="229"/>
                    </a:cubicBezTo>
                    <a:cubicBezTo>
                      <a:pt x="337" y="226"/>
                      <a:pt x="386" y="228"/>
                      <a:pt x="434" y="220"/>
                    </a:cubicBezTo>
                    <a:cubicBezTo>
                      <a:pt x="473" y="214"/>
                      <a:pt x="449" y="138"/>
                      <a:pt x="434" y="119"/>
                    </a:cubicBezTo>
                    <a:cubicBezTo>
                      <a:pt x="407" y="84"/>
                      <a:pt x="328" y="86"/>
                      <a:pt x="297" y="83"/>
                    </a:cubicBezTo>
                    <a:cubicBezTo>
                      <a:pt x="252" y="86"/>
                      <a:pt x="118" y="61"/>
                      <a:pt x="96" y="128"/>
                    </a:cubicBezTo>
                    <a:cubicBezTo>
                      <a:pt x="105" y="131"/>
                      <a:pt x="114" y="136"/>
                      <a:pt x="123" y="138"/>
                    </a:cubicBezTo>
                    <a:cubicBezTo>
                      <a:pt x="138" y="142"/>
                      <a:pt x="154" y="142"/>
                      <a:pt x="169" y="147"/>
                    </a:cubicBezTo>
                    <a:cubicBezTo>
                      <a:pt x="179" y="151"/>
                      <a:pt x="187" y="160"/>
                      <a:pt x="197" y="165"/>
                    </a:cubicBezTo>
                    <a:cubicBezTo>
                      <a:pt x="206" y="169"/>
                      <a:pt x="215" y="171"/>
                      <a:pt x="224" y="174"/>
                    </a:cubicBezTo>
                    <a:cubicBezTo>
                      <a:pt x="251" y="171"/>
                      <a:pt x="279" y="168"/>
                      <a:pt x="306" y="165"/>
                    </a:cubicBezTo>
                    <a:cubicBezTo>
                      <a:pt x="338" y="161"/>
                      <a:pt x="404" y="171"/>
                      <a:pt x="352" y="128"/>
                    </a:cubicBezTo>
                    <a:cubicBezTo>
                      <a:pt x="345" y="122"/>
                      <a:pt x="334" y="122"/>
                      <a:pt x="325" y="119"/>
                    </a:cubicBezTo>
                    <a:cubicBezTo>
                      <a:pt x="266" y="129"/>
                      <a:pt x="258" y="114"/>
                      <a:pt x="279" y="138"/>
                    </a:cubicBezTo>
                  </a:path>
                </a:pathLst>
              </a:custGeom>
              <a:noFill/>
              <a:ln w="12700" cap="flat" cmpd="sng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54287" name="Line 1152"/>
          <p:cNvSpPr>
            <a:spLocks noChangeShapeType="1"/>
          </p:cNvSpPr>
          <p:nvPr/>
        </p:nvSpPr>
        <p:spPr bwMode="auto">
          <a:xfrm>
            <a:off x="7996238" y="2044700"/>
            <a:ext cx="366712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4288" name="Line 1153"/>
          <p:cNvSpPr>
            <a:spLocks noChangeShapeType="1"/>
          </p:cNvSpPr>
          <p:nvPr/>
        </p:nvSpPr>
        <p:spPr bwMode="auto">
          <a:xfrm>
            <a:off x="8040688" y="3524250"/>
            <a:ext cx="366712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4289" name="Line 1155"/>
          <p:cNvSpPr>
            <a:spLocks noChangeShapeType="1"/>
          </p:cNvSpPr>
          <p:nvPr/>
        </p:nvSpPr>
        <p:spPr bwMode="auto">
          <a:xfrm>
            <a:off x="8255000" y="2044700"/>
            <a:ext cx="0" cy="1452563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4290" name="Line 1156"/>
          <p:cNvSpPr>
            <a:spLocks noChangeShapeType="1"/>
          </p:cNvSpPr>
          <p:nvPr/>
        </p:nvSpPr>
        <p:spPr bwMode="auto">
          <a:xfrm>
            <a:off x="6965950" y="3441700"/>
            <a:ext cx="0" cy="36195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4291" name="Line 1157"/>
          <p:cNvSpPr>
            <a:spLocks noChangeShapeType="1"/>
          </p:cNvSpPr>
          <p:nvPr/>
        </p:nvSpPr>
        <p:spPr bwMode="auto">
          <a:xfrm>
            <a:off x="8023225" y="3441700"/>
            <a:ext cx="0" cy="36195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4292" name="Line 1158"/>
          <p:cNvSpPr>
            <a:spLocks noChangeShapeType="1"/>
          </p:cNvSpPr>
          <p:nvPr/>
        </p:nvSpPr>
        <p:spPr bwMode="auto">
          <a:xfrm>
            <a:off x="6980238" y="3671888"/>
            <a:ext cx="1044575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4293" name="Text Box 1159"/>
          <p:cNvSpPr txBox="1">
            <a:spLocks noChangeArrowheads="1"/>
          </p:cNvSpPr>
          <p:nvPr/>
        </p:nvSpPr>
        <p:spPr bwMode="auto">
          <a:xfrm>
            <a:off x="8255000" y="2543175"/>
            <a:ext cx="642938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3dm</a:t>
            </a:r>
          </a:p>
        </p:txBody>
      </p:sp>
      <p:sp>
        <p:nvSpPr>
          <p:cNvPr id="54294" name="Text Box 1160"/>
          <p:cNvSpPr txBox="1">
            <a:spLocks noChangeArrowheads="1"/>
          </p:cNvSpPr>
          <p:nvPr/>
        </p:nvSpPr>
        <p:spPr bwMode="auto">
          <a:xfrm>
            <a:off x="7172325" y="3727450"/>
            <a:ext cx="642938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3dm</a:t>
            </a:r>
          </a:p>
        </p:txBody>
      </p:sp>
      <p:sp>
        <p:nvSpPr>
          <p:cNvPr id="27785" name="Text Box 1161"/>
          <p:cNvSpPr txBox="1">
            <a:spLocks noChangeArrowheads="1"/>
          </p:cNvSpPr>
          <p:nvPr/>
        </p:nvSpPr>
        <p:spPr bwMode="auto">
          <a:xfrm>
            <a:off x="1009650" y="3741738"/>
            <a:ext cx="5481638" cy="18018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dirty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1.5×1.5×3.14+3×3.14×3</a:t>
            </a:r>
          </a:p>
          <a:p>
            <a:pPr>
              <a:spcBef>
                <a:spcPct val="50000"/>
              </a:spcBef>
            </a:pPr>
            <a:r>
              <a:rPr lang="en-US" altLang="zh-CN" sz="2800" dirty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=7.065+28.26</a:t>
            </a:r>
          </a:p>
          <a:p>
            <a:pPr>
              <a:spcBef>
                <a:spcPct val="50000"/>
              </a:spcBef>
            </a:pPr>
            <a:r>
              <a:rPr lang="en-US" altLang="zh-CN" sz="2800" dirty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=35.325</a:t>
            </a:r>
            <a:r>
              <a:rPr lang="zh-CN" altLang="en-US" sz="2800" dirty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（平方分米）</a:t>
            </a:r>
          </a:p>
        </p:txBody>
      </p:sp>
      <p:sp>
        <p:nvSpPr>
          <p:cNvPr id="27786" name="Text Box 1162"/>
          <p:cNvSpPr txBox="1">
            <a:spLocks noChangeArrowheads="1"/>
          </p:cNvSpPr>
          <p:nvPr/>
        </p:nvSpPr>
        <p:spPr bwMode="auto">
          <a:xfrm>
            <a:off x="314325" y="3671888"/>
            <a:ext cx="4416425" cy="5191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解：</a:t>
            </a:r>
          </a:p>
        </p:txBody>
      </p:sp>
      <p:sp>
        <p:nvSpPr>
          <p:cNvPr id="27787" name="Text Box 1163"/>
          <p:cNvSpPr txBox="1">
            <a:spLocks noChangeArrowheads="1"/>
          </p:cNvSpPr>
          <p:nvPr/>
        </p:nvSpPr>
        <p:spPr bwMode="auto">
          <a:xfrm>
            <a:off x="395536" y="5734050"/>
            <a:ext cx="6959600" cy="519113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0" dirty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答：涂漆部分的面积是</a:t>
            </a:r>
            <a:r>
              <a:rPr lang="en-US" altLang="zh-CN" sz="2800" b="0" dirty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35.325</a:t>
            </a:r>
            <a:r>
              <a:rPr lang="zh-CN" altLang="en-US" sz="2800" b="0" dirty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平方分米。</a:t>
            </a:r>
          </a:p>
        </p:txBody>
      </p:sp>
      <p:sp>
        <p:nvSpPr>
          <p:cNvPr id="5" name="同侧圆角矩形 4"/>
          <p:cNvSpPr/>
          <p:nvPr/>
        </p:nvSpPr>
        <p:spPr>
          <a:xfrm>
            <a:off x="468313" y="8366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学以致用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412875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77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785" grpId="0"/>
      <p:bldP spid="27786" grpId="0"/>
      <p:bldP spid="2778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43" name="Text Box 15"/>
          <p:cNvSpPr txBox="1">
            <a:spLocks noChangeArrowheads="1"/>
          </p:cNvSpPr>
          <p:nvPr/>
        </p:nvSpPr>
        <p:spPr bwMode="auto">
          <a:xfrm>
            <a:off x="468313" y="2098675"/>
            <a:ext cx="7704137" cy="1200150"/>
          </a:xfrm>
          <a:prstGeom prst="rect">
            <a:avLst/>
          </a:prstGeom>
          <a:solidFill>
            <a:schemeClr val="bg1"/>
          </a:solidFill>
          <a:ln w="12700">
            <a:solidFill>
              <a:schemeClr val="hlink"/>
            </a:solidFill>
            <a:prstDash val="dash"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0">
                <a:solidFill>
                  <a:srgbClr val="9900CC"/>
                </a:solidFill>
                <a:latin typeface="华文新魏" pitchFamily="2" charset="-122"/>
                <a:ea typeface="华文新魏" pitchFamily="2" charset="-122"/>
              </a:rPr>
              <a:t>3. </a:t>
            </a:r>
            <a:r>
              <a:rPr lang="zh-CN" altLang="en-US" sz="2400" b="0">
                <a:solidFill>
                  <a:srgbClr val="9900CC"/>
                </a:solidFill>
                <a:latin typeface="华文新魏" pitchFamily="2" charset="-122"/>
                <a:ea typeface="华文新魏" pitchFamily="2" charset="-122"/>
              </a:rPr>
              <a:t>砌一个圆柱形的沼气池，底面直径是</a:t>
            </a:r>
            <a:r>
              <a:rPr lang="en-US" altLang="zh-CN" sz="2400" b="0">
                <a:solidFill>
                  <a:srgbClr val="9900CC"/>
                </a:solidFill>
                <a:latin typeface="华文新魏" pitchFamily="2" charset="-122"/>
                <a:ea typeface="华文新魏" pitchFamily="2" charset="-122"/>
              </a:rPr>
              <a:t>3</a:t>
            </a:r>
            <a:r>
              <a:rPr lang="zh-CN" altLang="en-US" sz="2400" b="0">
                <a:solidFill>
                  <a:srgbClr val="9900CC"/>
                </a:solidFill>
                <a:latin typeface="华文新魏" pitchFamily="2" charset="-122"/>
                <a:ea typeface="华文新魏" pitchFamily="2" charset="-122"/>
              </a:rPr>
              <a:t>米，深是</a:t>
            </a:r>
            <a:r>
              <a:rPr lang="en-US" altLang="zh-CN" sz="2400" b="0">
                <a:solidFill>
                  <a:srgbClr val="9900CC"/>
                </a:solidFill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2400" b="0">
                <a:solidFill>
                  <a:srgbClr val="9900CC"/>
                </a:solidFill>
                <a:latin typeface="华文新魏" pitchFamily="2" charset="-122"/>
                <a:ea typeface="华文新魏" pitchFamily="2" charset="-122"/>
              </a:rPr>
              <a:t>米。要把池子的内壁和底面抹上水泥，抹水泥部分的面积是多少平方米？</a:t>
            </a:r>
          </a:p>
        </p:txBody>
      </p:sp>
      <p:sp>
        <p:nvSpPr>
          <p:cNvPr id="22576" name="Oval 48" descr="沙滩"/>
          <p:cNvSpPr>
            <a:spLocks noChangeArrowheads="1"/>
          </p:cNvSpPr>
          <p:nvPr/>
        </p:nvSpPr>
        <p:spPr bwMode="auto">
          <a:xfrm>
            <a:off x="496888" y="3963988"/>
            <a:ext cx="2266950" cy="1233487"/>
          </a:xfrm>
          <a:prstGeom prst="ellipse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 w="57150">
            <a:pattFill prst="smConfetti">
              <a:fgClr>
                <a:schemeClr val="bg2"/>
              </a:fgClr>
              <a:bgClr>
                <a:srgbClr val="FFFFFF"/>
              </a:bgClr>
            </a:pattFill>
            <a:round/>
            <a:headEnd/>
            <a:tailEnd/>
          </a:ln>
          <a:effectLst>
            <a:outerShdw dist="77251" dir="4832261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zh-CN" altLang="en-US" b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22577" name="Text Box 49"/>
          <p:cNvSpPr txBox="1">
            <a:spLocks noChangeArrowheads="1"/>
          </p:cNvSpPr>
          <p:nvPr/>
        </p:nvSpPr>
        <p:spPr bwMode="auto">
          <a:xfrm>
            <a:off x="3324225" y="3963988"/>
            <a:ext cx="5189538" cy="18018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1.5×1.5×3.14+3×3.14×2</a:t>
            </a:r>
          </a:p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=7.065+18.84</a:t>
            </a:r>
          </a:p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=25.905</a:t>
            </a:r>
            <a:r>
              <a:rPr lang="zh-CN" altLang="en-US" sz="280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（平方米）</a:t>
            </a:r>
          </a:p>
        </p:txBody>
      </p:sp>
      <p:sp>
        <p:nvSpPr>
          <p:cNvPr id="22578" name="Text Box 50"/>
          <p:cNvSpPr txBox="1">
            <a:spLocks noChangeArrowheads="1"/>
          </p:cNvSpPr>
          <p:nvPr/>
        </p:nvSpPr>
        <p:spPr bwMode="auto">
          <a:xfrm>
            <a:off x="2051720" y="3225800"/>
            <a:ext cx="1065213" cy="519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解：</a:t>
            </a:r>
          </a:p>
        </p:txBody>
      </p:sp>
      <p:sp>
        <p:nvSpPr>
          <p:cNvPr id="22579" name="Text Box 51"/>
          <p:cNvSpPr txBox="1">
            <a:spLocks noChangeArrowheads="1"/>
          </p:cNvSpPr>
          <p:nvPr/>
        </p:nvSpPr>
        <p:spPr bwMode="auto">
          <a:xfrm>
            <a:off x="1925638" y="5805488"/>
            <a:ext cx="6588125" cy="5191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答：抹水泥部分的面积是</a:t>
            </a:r>
            <a:r>
              <a:rPr lang="en-US" altLang="zh-CN" sz="2800" b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25.905</a:t>
            </a:r>
            <a:r>
              <a:rPr lang="zh-CN" altLang="en-US" sz="2800" b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平方米。</a:t>
            </a:r>
          </a:p>
        </p:txBody>
      </p:sp>
      <p:sp>
        <p:nvSpPr>
          <p:cNvPr id="5" name="同侧圆角矩形 4"/>
          <p:cNvSpPr/>
          <p:nvPr/>
        </p:nvSpPr>
        <p:spPr>
          <a:xfrm>
            <a:off x="468313" y="8366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学以致用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412875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77" grpId="0"/>
      <p:bldP spid="22578" grpId="0"/>
      <p:bldP spid="2257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9" name="Text Box 5"/>
          <p:cNvSpPr txBox="1">
            <a:spLocks noChangeArrowheads="1"/>
          </p:cNvSpPr>
          <p:nvPr/>
        </p:nvSpPr>
        <p:spPr bwMode="auto">
          <a:xfrm>
            <a:off x="617538" y="1508125"/>
            <a:ext cx="7829550" cy="1200150"/>
          </a:xfrm>
          <a:prstGeom prst="rect">
            <a:avLst/>
          </a:prstGeom>
          <a:solidFill>
            <a:schemeClr val="bg1"/>
          </a:solidFill>
          <a:ln w="12700">
            <a:solidFill>
              <a:schemeClr val="hlink"/>
            </a:solidFill>
            <a:prstDash val="dash"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0">
                <a:solidFill>
                  <a:srgbClr val="9900CC"/>
                </a:solidFill>
                <a:latin typeface="华文新魏" pitchFamily="2" charset="-122"/>
                <a:ea typeface="华文新魏" pitchFamily="2" charset="-122"/>
              </a:rPr>
              <a:t>4. </a:t>
            </a:r>
            <a:r>
              <a:rPr lang="zh-CN" altLang="en-US" sz="2400" b="0">
                <a:solidFill>
                  <a:srgbClr val="9900CC"/>
                </a:solidFill>
                <a:latin typeface="华文新魏" pitchFamily="2" charset="-122"/>
                <a:ea typeface="华文新魏" pitchFamily="2" charset="-122"/>
              </a:rPr>
              <a:t>李师傅用白铁皮制作直径是</a:t>
            </a:r>
            <a:r>
              <a:rPr lang="en-US" altLang="zh-CN" sz="2400" b="0">
                <a:solidFill>
                  <a:srgbClr val="9900CC"/>
                </a:solidFill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sz="2400" b="0">
                <a:solidFill>
                  <a:srgbClr val="9900CC"/>
                </a:solidFill>
                <a:latin typeface="华文新魏" pitchFamily="2" charset="-122"/>
                <a:ea typeface="华文新魏" pitchFamily="2" charset="-122"/>
              </a:rPr>
              <a:t>分米、长是</a:t>
            </a:r>
            <a:r>
              <a:rPr lang="en-US" altLang="zh-CN" sz="2400" b="0">
                <a:solidFill>
                  <a:srgbClr val="9900CC"/>
                </a:solidFill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sz="2400" b="0">
                <a:solidFill>
                  <a:srgbClr val="9900CC"/>
                </a:solidFill>
                <a:latin typeface="华文新魏" pitchFamily="2" charset="-122"/>
                <a:ea typeface="华文新魏" pitchFamily="2" charset="-122"/>
              </a:rPr>
              <a:t>米的烟囱。制作</a:t>
            </a:r>
            <a:r>
              <a:rPr lang="en-US" altLang="zh-CN" sz="2400" b="0">
                <a:solidFill>
                  <a:srgbClr val="9900CC"/>
                </a:solidFill>
                <a:latin typeface="华文新魏" pitchFamily="2" charset="-122"/>
                <a:ea typeface="华文新魏" pitchFamily="2" charset="-122"/>
              </a:rPr>
              <a:t>25</a:t>
            </a:r>
            <a:r>
              <a:rPr lang="zh-CN" altLang="en-US" sz="2400" b="0">
                <a:solidFill>
                  <a:srgbClr val="9900CC"/>
                </a:solidFill>
                <a:latin typeface="华文新魏" pitchFamily="2" charset="-122"/>
                <a:ea typeface="华文新魏" pitchFamily="2" charset="-122"/>
              </a:rPr>
              <a:t>节，大约需要白铁皮多少平方米？</a:t>
            </a:r>
            <a:r>
              <a:rPr lang="zh-CN" altLang="en-US" sz="2400" b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（接缝处按</a:t>
            </a:r>
            <a:r>
              <a:rPr lang="en-US" altLang="zh-CN" sz="2400" b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sz="2400" b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厘米计算）</a:t>
            </a:r>
          </a:p>
        </p:txBody>
      </p:sp>
      <p:sp>
        <p:nvSpPr>
          <p:cNvPr id="31754" name="AutoShape 10"/>
          <p:cNvSpPr>
            <a:spLocks noChangeArrowheads="1"/>
          </p:cNvSpPr>
          <p:nvPr/>
        </p:nvSpPr>
        <p:spPr bwMode="auto">
          <a:xfrm rot="16200000">
            <a:off x="4324350" y="533400"/>
            <a:ext cx="427038" cy="5119688"/>
          </a:xfrm>
          <a:prstGeom prst="can">
            <a:avLst>
              <a:gd name="adj" fmla="val 49676"/>
            </a:avLst>
          </a:prstGeom>
          <a:gradFill rotWithShape="1">
            <a:gsLst>
              <a:gs pos="0">
                <a:srgbClr val="DDDDDD"/>
              </a:gs>
              <a:gs pos="50000">
                <a:schemeClr val="bg1"/>
              </a:gs>
              <a:gs pos="100000">
                <a:srgbClr val="DDDDDD"/>
              </a:gs>
            </a:gsLst>
            <a:lin ang="0" scaled="1"/>
          </a:gradFill>
          <a:ln w="127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 b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55302" name="Line 11"/>
          <p:cNvSpPr>
            <a:spLocks noChangeShapeType="1"/>
          </p:cNvSpPr>
          <p:nvPr/>
        </p:nvSpPr>
        <p:spPr bwMode="auto">
          <a:xfrm flipH="1">
            <a:off x="1741488" y="2879725"/>
            <a:ext cx="29368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5303" name="Line 12"/>
          <p:cNvSpPr>
            <a:spLocks noChangeShapeType="1"/>
          </p:cNvSpPr>
          <p:nvPr/>
        </p:nvSpPr>
        <p:spPr bwMode="auto">
          <a:xfrm flipH="1">
            <a:off x="1741488" y="3306763"/>
            <a:ext cx="29368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5304" name="Line 13"/>
          <p:cNvSpPr>
            <a:spLocks noChangeShapeType="1"/>
          </p:cNvSpPr>
          <p:nvPr/>
        </p:nvSpPr>
        <p:spPr bwMode="auto">
          <a:xfrm>
            <a:off x="2035175" y="3306763"/>
            <a:ext cx="0" cy="263525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5305" name="Line 14"/>
          <p:cNvSpPr>
            <a:spLocks noChangeShapeType="1"/>
          </p:cNvSpPr>
          <p:nvPr/>
        </p:nvSpPr>
        <p:spPr bwMode="auto">
          <a:xfrm>
            <a:off x="7029450" y="3306763"/>
            <a:ext cx="0" cy="263525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5306" name="Line 15"/>
          <p:cNvSpPr>
            <a:spLocks noChangeShapeType="1"/>
          </p:cNvSpPr>
          <p:nvPr/>
        </p:nvSpPr>
        <p:spPr bwMode="auto">
          <a:xfrm>
            <a:off x="1870075" y="2879725"/>
            <a:ext cx="0" cy="427038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5307" name="Line 16"/>
          <p:cNvSpPr>
            <a:spLocks noChangeShapeType="1"/>
          </p:cNvSpPr>
          <p:nvPr/>
        </p:nvSpPr>
        <p:spPr bwMode="auto">
          <a:xfrm>
            <a:off x="2035175" y="3441700"/>
            <a:ext cx="4994275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5308" name="Text Box 17"/>
          <p:cNvSpPr txBox="1">
            <a:spLocks noChangeArrowheads="1"/>
          </p:cNvSpPr>
          <p:nvPr/>
        </p:nvSpPr>
        <p:spPr bwMode="auto">
          <a:xfrm>
            <a:off x="1212850" y="2879725"/>
            <a:ext cx="60325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1dm</a:t>
            </a:r>
          </a:p>
        </p:txBody>
      </p:sp>
      <p:sp>
        <p:nvSpPr>
          <p:cNvPr id="55309" name="Text Box 18"/>
          <p:cNvSpPr txBox="1">
            <a:spLocks noChangeArrowheads="1"/>
          </p:cNvSpPr>
          <p:nvPr/>
        </p:nvSpPr>
        <p:spPr bwMode="auto">
          <a:xfrm>
            <a:off x="4029075" y="3441700"/>
            <a:ext cx="46990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1m</a:t>
            </a:r>
          </a:p>
        </p:txBody>
      </p:sp>
      <p:sp>
        <p:nvSpPr>
          <p:cNvPr id="31763" name="Text Box 19"/>
          <p:cNvSpPr txBox="1">
            <a:spLocks noChangeArrowheads="1"/>
          </p:cNvSpPr>
          <p:nvPr/>
        </p:nvSpPr>
        <p:spPr bwMode="auto">
          <a:xfrm>
            <a:off x="1414463" y="3894138"/>
            <a:ext cx="7437437" cy="18018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dirty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2800" dirty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0.1×3.14+0.01</a:t>
            </a:r>
            <a:r>
              <a:rPr lang="zh-CN" altLang="en-US" sz="2800" dirty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）</a:t>
            </a:r>
            <a:r>
              <a:rPr lang="en-US" altLang="zh-CN" sz="2800" dirty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×1×25</a:t>
            </a:r>
          </a:p>
          <a:p>
            <a:pPr>
              <a:spcBef>
                <a:spcPct val="50000"/>
              </a:spcBef>
            </a:pPr>
            <a:r>
              <a:rPr lang="en-US" altLang="zh-CN" sz="2800" dirty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=0.324×25</a:t>
            </a:r>
          </a:p>
          <a:p>
            <a:pPr>
              <a:spcBef>
                <a:spcPct val="50000"/>
              </a:spcBef>
            </a:pPr>
            <a:r>
              <a:rPr lang="en-US" altLang="zh-CN" sz="2800" dirty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=8.1</a:t>
            </a:r>
            <a:r>
              <a:rPr lang="zh-CN" altLang="en-US" sz="2800" dirty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（平方米）</a:t>
            </a:r>
          </a:p>
        </p:txBody>
      </p:sp>
      <p:sp>
        <p:nvSpPr>
          <p:cNvPr id="31764" name="Text Box 20"/>
          <p:cNvSpPr txBox="1">
            <a:spLocks noChangeArrowheads="1"/>
          </p:cNvSpPr>
          <p:nvPr/>
        </p:nvSpPr>
        <p:spPr bwMode="auto">
          <a:xfrm>
            <a:off x="617538" y="3808413"/>
            <a:ext cx="1125537" cy="5191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解：</a:t>
            </a:r>
          </a:p>
        </p:txBody>
      </p:sp>
      <p:sp>
        <p:nvSpPr>
          <p:cNvPr id="31765" name="Text Box 21"/>
          <p:cNvSpPr txBox="1">
            <a:spLocks noChangeArrowheads="1"/>
          </p:cNvSpPr>
          <p:nvPr/>
        </p:nvSpPr>
        <p:spPr bwMode="auto">
          <a:xfrm>
            <a:off x="683568" y="5854700"/>
            <a:ext cx="6959600" cy="519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0" dirty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答：大约需要白铁皮</a:t>
            </a:r>
            <a:r>
              <a:rPr lang="en-US" altLang="zh-CN" sz="2800" b="0" dirty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8.1</a:t>
            </a:r>
            <a:r>
              <a:rPr lang="zh-CN" altLang="en-US" sz="2800" b="0" dirty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平方米。</a:t>
            </a:r>
          </a:p>
        </p:txBody>
      </p:sp>
      <p:sp>
        <p:nvSpPr>
          <p:cNvPr id="5" name="同侧圆角矩形 4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学以致用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34076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17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7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63" grpId="0"/>
      <p:bldP spid="31764" grpId="0"/>
      <p:bldP spid="3176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同侧圆角矩形 2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dirty="0">
                <a:latin typeface="华文新魏" pitchFamily="2" charset="-122"/>
                <a:ea typeface="华文新魏" pitchFamily="2" charset="-122"/>
                <a:cs typeface="黑体"/>
              </a:rPr>
              <a:t>课堂小结</a:t>
            </a:r>
          </a:p>
        </p:txBody>
      </p:sp>
      <p:cxnSp>
        <p:nvCxnSpPr>
          <p:cNvPr id="5" name="直线连接符 21"/>
          <p:cNvCxnSpPr/>
          <p:nvPr/>
        </p:nvCxnSpPr>
        <p:spPr>
          <a:xfrm flipV="1">
            <a:off x="468313" y="1340966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9939" name="Picture 2" descr="F:\七彩课堂插图板式封面\排版用图标、页眉页脚\标题图（终-排版用）共29个\概括主题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125" y="4652963"/>
            <a:ext cx="2030413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8" name="WordArt 7"/>
          <p:cNvSpPr>
            <a:spLocks noChangeArrowheads="1" noChangeShapeType="1" noTextEdit="1"/>
          </p:cNvSpPr>
          <p:nvPr/>
        </p:nvSpPr>
        <p:spPr bwMode="auto">
          <a:xfrm>
            <a:off x="1835150" y="2420938"/>
            <a:ext cx="4679950" cy="7191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>
                <a:ln w="9525">
                  <a:solidFill>
                    <a:srgbClr val="6600CC"/>
                  </a:solidFill>
                  <a:round/>
                  <a:headEnd/>
                  <a:tailEnd/>
                </a:ln>
                <a:solidFill>
                  <a:srgbClr val="6600CC"/>
                </a:solidFill>
                <a:latin typeface="华文新魏"/>
                <a:ea typeface="华文新魏"/>
              </a:rPr>
              <a:t>今天你都收获了什么？</a:t>
            </a:r>
          </a:p>
        </p:txBody>
      </p:sp>
      <p:sp>
        <p:nvSpPr>
          <p:cNvPr id="39941" name="Text Box 7"/>
          <p:cNvSpPr txBox="1">
            <a:spLocks noChangeArrowheads="1"/>
          </p:cNvSpPr>
          <p:nvPr/>
        </p:nvSpPr>
        <p:spPr bwMode="auto">
          <a:xfrm>
            <a:off x="1763713" y="3716338"/>
            <a:ext cx="4392612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solidFill>
                  <a:srgbClr val="FF0066"/>
                </a:solidFill>
                <a:latin typeface="Garamond" pitchFamily="18" charset="0"/>
                <a:ea typeface="华文新魏" pitchFamily="2" charset="-122"/>
              </a:rPr>
              <a:t>本节课学的内容，你理解了吗？同学之间互相讨论一下！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55875" y="1155700"/>
            <a:ext cx="5184775" cy="762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kumimoji="1" lang="en-US" altLang="zh-CN" sz="44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MingLiU-ExtB"/>
              </a:rPr>
              <a:t>4</a:t>
            </a:r>
            <a:r>
              <a:rPr kumimoji="1" lang="en-US" altLang="zh-CN" sz="4400" dirty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MingLiU-ExtB"/>
              </a:rPr>
              <a:t>	</a:t>
            </a:r>
            <a:r>
              <a:rPr kumimoji="1" lang="zh-CN" altLang="en-US" sz="4400" dirty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MingLiU-ExtB"/>
              </a:rPr>
              <a:t>圆柱和圆锥</a:t>
            </a:r>
            <a:endParaRPr lang="zh-CN" altLang="en-US" sz="4400" b="0" dirty="0">
              <a:latin typeface="华文新魏" pitchFamily="2" charset="-122"/>
              <a:ea typeface="华文新魏" pitchFamily="2" charset="-122"/>
              <a:cs typeface="MingLiU-ExtB"/>
            </a:endParaRPr>
          </a:p>
        </p:txBody>
      </p:sp>
      <p:cxnSp>
        <p:nvCxnSpPr>
          <p:cNvPr id="3" name="直线连接符 21"/>
          <p:cNvCxnSpPr/>
          <p:nvPr/>
        </p:nvCxnSpPr>
        <p:spPr>
          <a:xfrm>
            <a:off x="2339752" y="1844824"/>
            <a:ext cx="4464050" cy="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6387" name="Picture 4" descr="C:\Users\duyanlin\Desktop\二年级上学路上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2420938"/>
            <a:ext cx="5167312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1"/>
          <p:cNvSpPr txBox="1"/>
          <p:nvPr/>
        </p:nvSpPr>
        <p:spPr>
          <a:xfrm>
            <a:off x="3924300" y="3141663"/>
            <a:ext cx="3743325" cy="519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kumimoji="1" lang="en-US" altLang="zh-CN" sz="28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MingLiU-ExtB"/>
              </a:rPr>
              <a:t>4.1 </a:t>
            </a:r>
            <a:r>
              <a:rPr kumimoji="1" lang="zh-CN" altLang="en-US" sz="2800" dirty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MingLiU-ExtB"/>
              </a:rPr>
              <a:t>圆柱的表面积</a:t>
            </a:r>
            <a:endParaRPr lang="zh-CN" altLang="en-US" sz="2800" b="0" dirty="0">
              <a:latin typeface="华文新魏" pitchFamily="2" charset="-122"/>
              <a:ea typeface="华文新魏" pitchFamily="2" charset="-122"/>
              <a:cs typeface="MingLiU-ExtB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同侧圆角矩形 2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dirty="0">
                <a:latin typeface="华文新魏" pitchFamily="2" charset="-122"/>
                <a:ea typeface="华文新魏" pitchFamily="2" charset="-122"/>
                <a:cs typeface="黑体"/>
              </a:rPr>
              <a:t>课堂小结</a:t>
            </a:r>
          </a:p>
        </p:txBody>
      </p:sp>
      <p:cxnSp>
        <p:nvCxnSpPr>
          <p:cNvPr id="5" name="直线连接符 21"/>
          <p:cNvCxnSpPr/>
          <p:nvPr/>
        </p:nvCxnSpPr>
        <p:spPr>
          <a:xfrm flipV="1">
            <a:off x="468313" y="1340966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9939" name="Picture 2" descr="F:\七彩课堂插图板式封面\排版用图标、页眉页脚\标题图（终-排版用）共29个\概括主题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125" y="4652963"/>
            <a:ext cx="2030413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8" name="WordArt 7"/>
          <p:cNvSpPr>
            <a:spLocks noChangeArrowheads="1" noChangeShapeType="1" noTextEdit="1"/>
          </p:cNvSpPr>
          <p:nvPr/>
        </p:nvSpPr>
        <p:spPr bwMode="auto">
          <a:xfrm>
            <a:off x="1835150" y="2420938"/>
            <a:ext cx="4679950" cy="7191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>
                <a:ln w="9525">
                  <a:solidFill>
                    <a:srgbClr val="6600CC"/>
                  </a:solidFill>
                  <a:round/>
                  <a:headEnd/>
                  <a:tailEnd/>
                </a:ln>
                <a:solidFill>
                  <a:srgbClr val="6600CC"/>
                </a:solidFill>
                <a:latin typeface="华文新魏"/>
                <a:ea typeface="华文新魏"/>
              </a:rPr>
              <a:t>今天你都收获了什么？</a:t>
            </a:r>
          </a:p>
        </p:txBody>
      </p:sp>
      <p:sp>
        <p:nvSpPr>
          <p:cNvPr id="39941" name="Text Box 7"/>
          <p:cNvSpPr txBox="1">
            <a:spLocks noChangeArrowheads="1"/>
          </p:cNvSpPr>
          <p:nvPr/>
        </p:nvSpPr>
        <p:spPr bwMode="auto">
          <a:xfrm>
            <a:off x="1763713" y="3716338"/>
            <a:ext cx="4392612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solidFill>
                  <a:srgbClr val="FF0066"/>
                </a:solidFill>
                <a:latin typeface="Garamond" pitchFamily="18" charset="0"/>
                <a:ea typeface="华文新魏" pitchFamily="2" charset="-122"/>
              </a:rPr>
              <a:t>本节课学的内容，你理解了吗？同学之间互相讨论一下！</a:t>
            </a:r>
          </a:p>
        </p:txBody>
      </p:sp>
    </p:spTree>
    <p:extLst>
      <p:ext uri="{BB962C8B-B14F-4D97-AF65-F5344CB8AC3E}">
        <p14:creationId xmlns:p14="http://schemas.microsoft.com/office/powerpoint/2010/main" val="1016358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8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同侧圆角矩形 2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dirty="0">
                <a:latin typeface="华文新魏" pitchFamily="2" charset="-122"/>
                <a:ea typeface="华文新魏" pitchFamily="2" charset="-122"/>
                <a:cs typeface="黑体"/>
              </a:rPr>
              <a:t>课堂小结</a:t>
            </a:r>
          </a:p>
        </p:txBody>
      </p:sp>
      <p:cxnSp>
        <p:nvCxnSpPr>
          <p:cNvPr id="5" name="直线连接符 21"/>
          <p:cNvCxnSpPr/>
          <p:nvPr/>
        </p:nvCxnSpPr>
        <p:spPr>
          <a:xfrm flipV="1">
            <a:off x="468313" y="1340966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9939" name="Picture 2" descr="F:\七彩课堂插图板式封面\排版用图标、页眉页脚\标题图（终-排版用）共29个\概括主题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125" y="4652963"/>
            <a:ext cx="2030413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8" name="WordArt 7"/>
          <p:cNvSpPr>
            <a:spLocks noChangeArrowheads="1" noChangeShapeType="1" noTextEdit="1"/>
          </p:cNvSpPr>
          <p:nvPr/>
        </p:nvSpPr>
        <p:spPr bwMode="auto">
          <a:xfrm>
            <a:off x="1835150" y="2420938"/>
            <a:ext cx="4679950" cy="7191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 dirty="0">
                <a:ln w="9525">
                  <a:solidFill>
                    <a:srgbClr val="6600CC"/>
                  </a:solidFill>
                  <a:round/>
                  <a:headEnd/>
                  <a:tailEnd/>
                </a:ln>
                <a:solidFill>
                  <a:srgbClr val="6600CC"/>
                </a:solidFill>
                <a:latin typeface="华文新魏"/>
                <a:ea typeface="华文新魏"/>
              </a:rPr>
              <a:t>今天你都收获了什么？</a:t>
            </a:r>
          </a:p>
        </p:txBody>
      </p:sp>
      <p:sp>
        <p:nvSpPr>
          <p:cNvPr id="39941" name="Text Box 7"/>
          <p:cNvSpPr txBox="1">
            <a:spLocks noChangeArrowheads="1"/>
          </p:cNvSpPr>
          <p:nvPr/>
        </p:nvSpPr>
        <p:spPr bwMode="auto">
          <a:xfrm>
            <a:off x="1763713" y="3716338"/>
            <a:ext cx="4392612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dirty="0">
                <a:solidFill>
                  <a:srgbClr val="FF0066"/>
                </a:solidFill>
                <a:latin typeface="Garamond" pitchFamily="18" charset="0"/>
                <a:ea typeface="华文新魏" pitchFamily="2" charset="-122"/>
              </a:rPr>
              <a:t>本节课学的内容，你理解了吗？同学之间互相讨论一下！</a:t>
            </a:r>
          </a:p>
        </p:txBody>
      </p:sp>
    </p:spTree>
    <p:extLst>
      <p:ext uri="{BB962C8B-B14F-4D97-AF65-F5344CB8AC3E}">
        <p14:creationId xmlns:p14="http://schemas.microsoft.com/office/powerpoint/2010/main" val="584377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09" name="组合 10"/>
          <p:cNvGrpSpPr>
            <a:grpSpLocks/>
          </p:cNvGrpSpPr>
          <p:nvPr/>
        </p:nvGrpSpPr>
        <p:grpSpPr bwMode="auto">
          <a:xfrm>
            <a:off x="371947" y="764704"/>
            <a:ext cx="2255837" cy="582412"/>
            <a:chOff x="490204" y="1642192"/>
            <a:chExt cx="2256668" cy="583531"/>
          </a:xfrm>
        </p:grpSpPr>
        <p:cxnSp>
          <p:nvCxnSpPr>
            <p:cNvPr id="22" name="直线连接符 21"/>
            <p:cNvCxnSpPr/>
            <p:nvPr/>
          </p:nvCxnSpPr>
          <p:spPr>
            <a:xfrm flipV="1">
              <a:off x="490204" y="2219361"/>
              <a:ext cx="2256668" cy="6362"/>
            </a:xfrm>
            <a:prstGeom prst="line">
              <a:avLst/>
            </a:prstGeom>
            <a:ln w="38100" cmpd="sng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同侧圆角矩形 23"/>
            <p:cNvSpPr/>
            <p:nvPr/>
          </p:nvSpPr>
          <p:spPr>
            <a:xfrm>
              <a:off x="570724" y="1642192"/>
              <a:ext cx="2000987" cy="516929"/>
            </a:xfrm>
            <a:prstGeom prst="round2Same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3200" dirty="0">
                  <a:solidFill>
                    <a:srgbClr val="000000"/>
                  </a:solidFill>
                  <a:latin typeface="华文新魏" pitchFamily="2" charset="-122"/>
                  <a:ea typeface="华文新魏" pitchFamily="2" charset="-122"/>
                  <a:cs typeface="黑体" pitchFamily="2" charset="-122"/>
                </a:rPr>
                <a:t>学习目标</a:t>
              </a:r>
            </a:p>
          </p:txBody>
        </p:sp>
      </p:grpSp>
      <p:pic>
        <p:nvPicPr>
          <p:cNvPr id="17410" name="Picture 3" descr="F:\七彩课堂插图板式封面\排版用图标、页眉页脚\标题图（终-排版用）共29个\资料宝袋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488" y="4797425"/>
            <a:ext cx="2120900" cy="148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5"/>
          <p:cNvSpPr txBox="1">
            <a:spLocks noChangeArrowheads="1"/>
          </p:cNvSpPr>
          <p:nvPr/>
        </p:nvSpPr>
        <p:spPr bwMode="auto">
          <a:xfrm>
            <a:off x="468288" y="1650504"/>
            <a:ext cx="1295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85800" indent="-685800" algn="ctr">
              <a:buClr>
                <a:srgbClr val="FF0000"/>
              </a:buClr>
              <a:buSzPct val="105000"/>
              <a:buFont typeface="Wingdings" pitchFamily="2" charset="2"/>
              <a:buChar char="l"/>
            </a:pPr>
            <a:r>
              <a:rPr lang="zh-CN" altLang="en-US" sz="5400" dirty="0">
                <a:latin typeface="黑体" pitchFamily="2" charset="-122"/>
                <a:ea typeface="黑体" pitchFamily="2" charset="-122"/>
              </a:rPr>
              <a:t> </a:t>
            </a:r>
          </a:p>
        </p:txBody>
      </p:sp>
      <p:sp>
        <p:nvSpPr>
          <p:cNvPr id="20" name="TextBox 5"/>
          <p:cNvSpPr txBox="1">
            <a:spLocks noChangeArrowheads="1"/>
          </p:cNvSpPr>
          <p:nvPr/>
        </p:nvSpPr>
        <p:spPr bwMode="auto">
          <a:xfrm>
            <a:off x="468288" y="2708920"/>
            <a:ext cx="1295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85800" indent="-685800" algn="ctr">
              <a:buClr>
                <a:srgbClr val="FF0000"/>
              </a:buClr>
              <a:buSzPct val="105000"/>
              <a:buFont typeface="Wingdings" pitchFamily="2" charset="2"/>
              <a:buChar char="l"/>
            </a:pPr>
            <a:r>
              <a:rPr lang="zh-CN" altLang="en-US" sz="5400" dirty="0">
                <a:latin typeface="黑体" pitchFamily="2" charset="-122"/>
                <a:ea typeface="黑体" pitchFamily="2" charset="-122"/>
              </a:rPr>
              <a:t> </a:t>
            </a:r>
          </a:p>
        </p:txBody>
      </p:sp>
      <p:sp>
        <p:nvSpPr>
          <p:cNvPr id="17413" name="Text Box 10"/>
          <p:cNvSpPr txBox="1">
            <a:spLocks noChangeArrowheads="1"/>
          </p:cNvSpPr>
          <p:nvPr/>
        </p:nvSpPr>
        <p:spPr bwMode="auto">
          <a:xfrm>
            <a:off x="2051050" y="2276475"/>
            <a:ext cx="53292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 b="0"/>
          </a:p>
        </p:txBody>
      </p:sp>
      <p:sp>
        <p:nvSpPr>
          <p:cNvPr id="17418" name="矩形 4"/>
          <p:cNvSpPr>
            <a:spLocks noChangeArrowheads="1"/>
          </p:cNvSpPr>
          <p:nvPr/>
        </p:nvSpPr>
        <p:spPr bwMode="auto">
          <a:xfrm>
            <a:off x="1428750" y="1844824"/>
            <a:ext cx="7031682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3600" b="0" dirty="0">
                <a:latin typeface="华文新魏" pitchFamily="2" charset="-122"/>
                <a:ea typeface="华文新魏" pitchFamily="2" charset="-122"/>
              </a:rPr>
              <a:t>1.</a:t>
            </a:r>
            <a:r>
              <a:rPr lang="zh-CN" altLang="en-US" sz="3600" b="0" dirty="0">
                <a:latin typeface="华文新魏" pitchFamily="2" charset="-122"/>
                <a:ea typeface="华文新魏" pitchFamily="2" charset="-122"/>
              </a:rPr>
              <a:t>掌握圆柱体侧面积和表面积的概念</a:t>
            </a:r>
            <a:r>
              <a:rPr lang="en-US" altLang="zh-CN" sz="3600" b="0" dirty="0">
                <a:latin typeface="华文新魏" pitchFamily="2" charset="-122"/>
                <a:ea typeface="华文新魏" pitchFamily="2" charset="-122"/>
              </a:rPr>
              <a:t>｡ </a:t>
            </a:r>
            <a:br>
              <a:rPr lang="en-US" altLang="zh-CN" sz="3600" b="0" dirty="0">
                <a:latin typeface="华文新魏" pitchFamily="2" charset="-122"/>
                <a:ea typeface="华文新魏" pitchFamily="2" charset="-122"/>
              </a:rPr>
            </a:br>
            <a:r>
              <a:rPr lang="en-US" altLang="zh-CN" sz="3600" b="0" dirty="0">
                <a:latin typeface="华文新魏" pitchFamily="2" charset="-122"/>
                <a:ea typeface="华文新魏" pitchFamily="2" charset="-122"/>
              </a:rPr>
              <a:t>2.</a:t>
            </a:r>
            <a:r>
              <a:rPr lang="zh-CN" altLang="en-US" sz="3600" b="0" dirty="0">
                <a:latin typeface="华文新魏" pitchFamily="2" charset="-122"/>
                <a:ea typeface="华文新魏" pitchFamily="2" charset="-122"/>
              </a:rPr>
              <a:t>学会圆柱体侧面积和表面积的计算方法</a:t>
            </a:r>
            <a:r>
              <a:rPr lang="en-US" altLang="zh-CN" sz="3600" b="0" dirty="0">
                <a:latin typeface="华文新魏" pitchFamily="2" charset="-122"/>
                <a:ea typeface="华文新魏" pitchFamily="2" charset="-122"/>
              </a:rPr>
              <a:t>,</a:t>
            </a:r>
            <a:r>
              <a:rPr lang="zh-CN" altLang="en-US" sz="3600" b="0" dirty="0">
                <a:latin typeface="华文新魏" pitchFamily="2" charset="-122"/>
                <a:ea typeface="华文新魏" pitchFamily="2" charset="-122"/>
              </a:rPr>
              <a:t>认识取近似值的进一法</a:t>
            </a:r>
            <a:r>
              <a:rPr lang="en-US" altLang="zh-CN" sz="3600" b="0" dirty="0">
                <a:latin typeface="华文新魏" pitchFamily="2" charset="-122"/>
                <a:ea typeface="华文新魏" pitchFamily="2" charset="-122"/>
              </a:rPr>
              <a:t>｡ </a:t>
            </a:r>
            <a:br>
              <a:rPr lang="en-US" altLang="zh-CN" sz="3600" b="0" dirty="0">
                <a:latin typeface="华文新魏" pitchFamily="2" charset="-122"/>
                <a:ea typeface="华文新魏" pitchFamily="2" charset="-122"/>
              </a:rPr>
            </a:br>
            <a:r>
              <a:rPr lang="en-US" altLang="zh-CN" sz="3600" b="0" dirty="0">
                <a:latin typeface="华文新魏" pitchFamily="2" charset="-122"/>
                <a:ea typeface="华文新魏" pitchFamily="2" charset="-122"/>
              </a:rPr>
              <a:t>3.</a:t>
            </a:r>
            <a:r>
              <a:rPr lang="zh-CN" altLang="en-US" sz="3600" b="0" dirty="0">
                <a:latin typeface="华文新魏" pitchFamily="2" charset="-122"/>
                <a:ea typeface="华文新魏" pitchFamily="2" charset="-122"/>
              </a:rPr>
              <a:t>初步了解圆柱体表面积</a:t>
            </a:r>
            <a:r>
              <a:rPr lang="en-US" altLang="zh-CN" sz="3600" b="0" dirty="0">
                <a:latin typeface="华文新魏" pitchFamily="2" charset="-122"/>
                <a:ea typeface="华文新魏" pitchFamily="2" charset="-122"/>
              </a:rPr>
              <a:t>､</a:t>
            </a:r>
            <a:r>
              <a:rPr lang="zh-CN" altLang="en-US" sz="3600" b="0" dirty="0">
                <a:latin typeface="华文新魏" pitchFamily="2" charset="-122"/>
                <a:ea typeface="华文新魏" pitchFamily="2" charset="-122"/>
              </a:rPr>
              <a:t>侧面积在生活中的应用</a:t>
            </a:r>
            <a:r>
              <a:rPr lang="en-US" altLang="zh-CN" sz="3600" b="0" dirty="0">
                <a:latin typeface="华文新魏" pitchFamily="2" charset="-122"/>
                <a:ea typeface="华文新魏" pitchFamily="2" charset="-122"/>
              </a:rPr>
              <a:t>｡ </a:t>
            </a:r>
            <a:endParaRPr lang="zh-CN" altLang="en-US" sz="3600" b="0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0" name="TextBox 5"/>
          <p:cNvSpPr txBox="1">
            <a:spLocks noChangeArrowheads="1"/>
          </p:cNvSpPr>
          <p:nvPr/>
        </p:nvSpPr>
        <p:spPr bwMode="auto">
          <a:xfrm>
            <a:off x="467544" y="3882752"/>
            <a:ext cx="1295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85800" indent="-685800" algn="ctr">
              <a:buClr>
                <a:srgbClr val="FF0000"/>
              </a:buClr>
              <a:buSzPct val="105000"/>
              <a:buFont typeface="Wingdings" pitchFamily="2" charset="2"/>
              <a:buChar char="l"/>
            </a:pPr>
            <a:r>
              <a:rPr lang="zh-CN" altLang="en-US" sz="5400" dirty="0">
                <a:latin typeface="黑体" pitchFamily="2" charset="-122"/>
                <a:ea typeface="黑体" pitchFamily="2" charset="-122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同侧圆角矩形 1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dirty="0">
                <a:latin typeface="华文新魏" pitchFamily="2" charset="-122"/>
                <a:ea typeface="华文新魏" pitchFamily="2" charset="-122"/>
                <a:cs typeface="黑体"/>
              </a:rPr>
              <a:t>情景导入</a:t>
            </a:r>
          </a:p>
        </p:txBody>
      </p:sp>
      <p:cxnSp>
        <p:nvCxnSpPr>
          <p:cNvPr id="3" name="直线连接符 21"/>
          <p:cNvCxnSpPr/>
          <p:nvPr/>
        </p:nvCxnSpPr>
        <p:spPr>
          <a:xfrm flipV="1">
            <a:off x="468313" y="134076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469" name="Rectangle 2"/>
          <p:cNvSpPr>
            <a:spLocks noChangeArrowheads="1"/>
          </p:cNvSpPr>
          <p:nvPr/>
        </p:nvSpPr>
        <p:spPr bwMode="auto">
          <a:xfrm>
            <a:off x="-36513" y="1778000"/>
            <a:ext cx="5724526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r>
              <a:rPr lang="zh-CN" altLang="en-US" sz="2800" dirty="0">
                <a:latin typeface="华文新魏" pitchFamily="2" charset="-122"/>
                <a:ea typeface="华文新魏" pitchFamily="2" charset="-122"/>
              </a:rPr>
              <a:t>计算下面圆的周长和面积。</a:t>
            </a:r>
          </a:p>
        </p:txBody>
      </p:sp>
      <p:sp>
        <p:nvSpPr>
          <p:cNvPr id="19470" name="Rectangle 3"/>
          <p:cNvSpPr>
            <a:spLocks noChangeArrowheads="1"/>
          </p:cNvSpPr>
          <p:nvPr/>
        </p:nvSpPr>
        <p:spPr bwMode="auto">
          <a:xfrm>
            <a:off x="457200" y="2354263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>
              <a:spcBef>
                <a:spcPct val="20000"/>
              </a:spcBef>
              <a:buFont typeface="Arial" charset="0"/>
              <a:buNone/>
            </a:pPr>
            <a:r>
              <a:rPr lang="zh-CN" altLang="en-US" sz="2800" dirty="0"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2800" dirty="0"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sz="2800" dirty="0">
                <a:latin typeface="华文新魏" pitchFamily="2" charset="-122"/>
                <a:ea typeface="华文新魏" pitchFamily="2" charset="-122"/>
              </a:rPr>
              <a:t>）</a:t>
            </a:r>
            <a:r>
              <a:rPr lang="en-US" altLang="zh-CN" sz="2800" dirty="0">
                <a:latin typeface="华文新魏" pitchFamily="2" charset="-122"/>
                <a:ea typeface="华文新魏" pitchFamily="2" charset="-122"/>
              </a:rPr>
              <a:t>d</a:t>
            </a:r>
            <a:r>
              <a:rPr lang="zh-CN" altLang="en-US" sz="2800" dirty="0">
                <a:latin typeface="华文新魏" pitchFamily="2" charset="-122"/>
                <a:ea typeface="华文新魏" pitchFamily="2" charset="-122"/>
              </a:rPr>
              <a:t>＝</a:t>
            </a:r>
            <a:r>
              <a:rPr lang="en-US" altLang="zh-CN" sz="2800" dirty="0">
                <a:latin typeface="华文新魏" pitchFamily="2" charset="-122"/>
                <a:ea typeface="华文新魏" pitchFamily="2" charset="-122"/>
              </a:rPr>
              <a:t>6cm    </a:t>
            </a:r>
          </a:p>
          <a:p>
            <a:pPr marL="609600" indent="-609600">
              <a:spcBef>
                <a:spcPct val="20000"/>
              </a:spcBef>
              <a:buFont typeface="Arial" charset="0"/>
              <a:buNone/>
            </a:pPr>
            <a:endParaRPr lang="en-US" altLang="zh-CN" sz="2800" dirty="0">
              <a:latin typeface="华文新魏" pitchFamily="2" charset="-122"/>
              <a:ea typeface="华文新魏" pitchFamily="2" charset="-122"/>
            </a:endParaRPr>
          </a:p>
          <a:p>
            <a:pPr marL="609600" indent="-609600">
              <a:spcBef>
                <a:spcPct val="20000"/>
              </a:spcBef>
              <a:buFont typeface="Arial" charset="0"/>
              <a:buNone/>
            </a:pPr>
            <a:endParaRPr lang="en-US" altLang="zh-CN" sz="2800" dirty="0">
              <a:latin typeface="华文新魏" pitchFamily="2" charset="-122"/>
              <a:ea typeface="华文新魏" pitchFamily="2" charset="-122"/>
            </a:endParaRPr>
          </a:p>
          <a:p>
            <a:pPr marL="609600" indent="-609600">
              <a:spcBef>
                <a:spcPct val="20000"/>
              </a:spcBef>
              <a:buFont typeface="Arial" charset="0"/>
              <a:buNone/>
            </a:pPr>
            <a:r>
              <a:rPr lang="zh-CN" altLang="en-US" sz="2800" dirty="0"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2800" dirty="0"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2800" dirty="0">
                <a:latin typeface="华文新魏" pitchFamily="2" charset="-122"/>
                <a:ea typeface="华文新魏" pitchFamily="2" charset="-122"/>
              </a:rPr>
              <a:t>）  </a:t>
            </a:r>
            <a:r>
              <a:rPr lang="en-US" altLang="zh-CN" sz="2800" dirty="0">
                <a:latin typeface="华文新魏" pitchFamily="2" charset="-122"/>
                <a:ea typeface="华文新魏" pitchFamily="2" charset="-122"/>
              </a:rPr>
              <a:t>r</a:t>
            </a:r>
            <a:r>
              <a:rPr lang="zh-CN" altLang="en-US" sz="2800" dirty="0">
                <a:latin typeface="华文新魏" pitchFamily="2" charset="-122"/>
                <a:ea typeface="华文新魏" pitchFamily="2" charset="-122"/>
              </a:rPr>
              <a:t>＝</a:t>
            </a:r>
            <a:r>
              <a:rPr lang="en-US" altLang="zh-CN" sz="2800" dirty="0">
                <a:latin typeface="华文新魏" pitchFamily="2" charset="-122"/>
                <a:ea typeface="华文新魏" pitchFamily="2" charset="-122"/>
              </a:rPr>
              <a:t>5dm</a:t>
            </a: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539750" y="2957513"/>
            <a:ext cx="125095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周长：</a:t>
            </a:r>
          </a:p>
          <a:p>
            <a:r>
              <a:rPr lang="zh-CN" altLang="en-US" sz="280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面积：</a:t>
            </a:r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1763713" y="2957513"/>
            <a:ext cx="63373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6×3.14</a:t>
            </a:r>
            <a:r>
              <a:rPr lang="zh-CN" altLang="en-US" sz="28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＝</a:t>
            </a:r>
            <a:r>
              <a:rPr lang="en-US" altLang="zh-CN" sz="28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18.84</a:t>
            </a:r>
            <a:r>
              <a:rPr lang="zh-CN" altLang="en-US" sz="28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28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cm</a:t>
            </a:r>
            <a:r>
              <a:rPr lang="zh-CN" altLang="en-US" sz="28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）</a:t>
            </a: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1476375" y="3435350"/>
            <a:ext cx="71294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dirty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2800" dirty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6÷2</a:t>
            </a:r>
            <a:r>
              <a:rPr lang="zh-CN" altLang="en-US" sz="2800" dirty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）</a:t>
            </a:r>
            <a:r>
              <a:rPr lang="en-US" altLang="zh-CN" sz="2800" baseline="30000" dirty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2</a:t>
            </a:r>
            <a:r>
              <a:rPr lang="en-US" altLang="zh-CN" sz="2800" dirty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×3.14</a:t>
            </a:r>
            <a:r>
              <a:rPr lang="zh-CN" altLang="en-US" sz="2800" dirty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＝</a:t>
            </a:r>
            <a:r>
              <a:rPr lang="en-US" altLang="zh-CN" sz="2800" dirty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28.26</a:t>
            </a:r>
            <a:r>
              <a:rPr lang="zh-CN" altLang="en-US" sz="2800" dirty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2800" dirty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cm</a:t>
            </a:r>
            <a:r>
              <a:rPr lang="en-US" altLang="zh-CN" sz="2800" baseline="30000" dirty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2800" dirty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）</a:t>
            </a: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539750" y="4659313"/>
            <a:ext cx="1250950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周长：</a:t>
            </a:r>
          </a:p>
          <a:p>
            <a:endParaRPr lang="zh-CN" altLang="en-US" sz="2800">
              <a:solidFill>
                <a:srgbClr val="FF3300"/>
              </a:solidFill>
              <a:latin typeface="华文新魏" pitchFamily="2" charset="-122"/>
              <a:ea typeface="华文新魏" pitchFamily="2" charset="-122"/>
            </a:endParaRPr>
          </a:p>
          <a:p>
            <a:r>
              <a:rPr lang="zh-CN" altLang="en-US" sz="280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面积：</a:t>
            </a:r>
          </a:p>
        </p:txBody>
      </p:sp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1763713" y="4659313"/>
            <a:ext cx="63373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2×5×3.14</a:t>
            </a:r>
            <a:r>
              <a:rPr lang="zh-CN" altLang="en-US" sz="28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＝</a:t>
            </a:r>
            <a:r>
              <a:rPr lang="en-US" altLang="zh-CN" sz="28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31.4</a:t>
            </a:r>
            <a:r>
              <a:rPr lang="zh-CN" altLang="en-US" sz="28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28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cm</a:t>
            </a:r>
            <a:r>
              <a:rPr lang="zh-CN" altLang="en-US" sz="28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）</a:t>
            </a:r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1763713" y="5595938"/>
            <a:ext cx="71294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dirty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5</a:t>
            </a:r>
            <a:r>
              <a:rPr lang="en-US" altLang="zh-CN" sz="2800" baseline="30000" dirty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2</a:t>
            </a:r>
            <a:r>
              <a:rPr lang="en-US" altLang="zh-CN" sz="2800" dirty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×3.14</a:t>
            </a:r>
            <a:r>
              <a:rPr lang="zh-CN" altLang="en-US" sz="2800" dirty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＝</a:t>
            </a:r>
            <a:r>
              <a:rPr lang="en-US" altLang="zh-CN" sz="2800" dirty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78.5</a:t>
            </a:r>
            <a:r>
              <a:rPr lang="zh-CN" altLang="en-US" sz="2800" dirty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2800" dirty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cm</a:t>
            </a:r>
            <a:r>
              <a:rPr lang="en-US" altLang="zh-CN" sz="2800" baseline="30000" dirty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2800" dirty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7" grpId="0"/>
      <p:bldP spid="3078" grpId="0"/>
      <p:bldP spid="3079" grpId="0"/>
      <p:bldP spid="3080" grpId="0"/>
      <p:bldP spid="3081" grpId="0"/>
      <p:bldP spid="308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探索新知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34076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0" y="1196975"/>
            <a:ext cx="9144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>
              <a:lnSpc>
                <a:spcPct val="130000"/>
              </a:lnSpc>
              <a:spcBef>
                <a:spcPct val="20000"/>
              </a:spcBef>
              <a:buFontTx/>
              <a:buChar char="•"/>
            </a:pPr>
            <a:endParaRPr lang="zh-CN" altLang="zh-CN" sz="2800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20491" name="Rectangle 2"/>
          <p:cNvSpPr>
            <a:spLocks noChangeArrowheads="1"/>
          </p:cNvSpPr>
          <p:nvPr/>
        </p:nvSpPr>
        <p:spPr bwMode="auto">
          <a:xfrm>
            <a:off x="323850" y="14843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r>
              <a:rPr lang="zh-CN" altLang="en-US" sz="4400" b="0">
                <a:latin typeface="华文新魏" pitchFamily="2" charset="-122"/>
                <a:ea typeface="华文新魏" pitchFamily="2" charset="-122"/>
              </a:rPr>
              <a:t>要牢记下面的计算公式</a:t>
            </a:r>
          </a:p>
        </p:txBody>
      </p:sp>
      <p:sp>
        <p:nvSpPr>
          <p:cNvPr id="20492" name="Rectangle 3"/>
          <p:cNvSpPr>
            <a:spLocks noChangeArrowheads="1"/>
          </p:cNvSpPr>
          <p:nvPr/>
        </p:nvSpPr>
        <p:spPr bwMode="auto">
          <a:xfrm>
            <a:off x="457200" y="285115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zh-CN" altLang="en-US" sz="4800">
                <a:latin typeface="华文新魏" pitchFamily="2" charset="-122"/>
                <a:ea typeface="华文新魏" pitchFamily="2" charset="-122"/>
              </a:rPr>
              <a:t>圆的周长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zh-CN" altLang="en-US" sz="4800">
              <a:latin typeface="华文新魏" pitchFamily="2" charset="-122"/>
              <a:ea typeface="华文新魏" pitchFamily="2" charset="-122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zh-CN" altLang="en-US" sz="4800">
                <a:latin typeface="华文新魏" pitchFamily="2" charset="-122"/>
                <a:ea typeface="华文新魏" pitchFamily="2" charset="-122"/>
              </a:rPr>
              <a:t>圆的面积</a:t>
            </a: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684212" y="3717032"/>
            <a:ext cx="712814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US" altLang="zh-CN" sz="4400" dirty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  C=</a:t>
            </a:r>
            <a:r>
              <a:rPr lang="en-US" altLang="zh-CN" sz="4400" dirty="0" err="1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πd</a:t>
            </a:r>
            <a:r>
              <a:rPr lang="en-US" altLang="zh-CN" sz="4400" dirty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    </a:t>
            </a:r>
            <a:r>
              <a:rPr lang="zh-CN" altLang="en-US" sz="4400" dirty="0">
                <a:latin typeface="华文新魏" pitchFamily="2" charset="-122"/>
                <a:ea typeface="华文新魏" pitchFamily="2" charset="-122"/>
              </a:rPr>
              <a:t>或</a:t>
            </a:r>
            <a:r>
              <a:rPr lang="zh-CN" altLang="en-US" sz="4400" dirty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   </a:t>
            </a:r>
            <a:r>
              <a:rPr lang="en-US" altLang="zh-CN" sz="4400" dirty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C=2πr</a:t>
            </a: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971550" y="5213350"/>
            <a:ext cx="345598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40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S=πr</a:t>
            </a:r>
            <a:r>
              <a:rPr lang="en-US" altLang="zh-CN" sz="4400" baseline="3000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2</a:t>
            </a:r>
          </a:p>
        </p:txBody>
      </p:sp>
      <p:sp>
        <p:nvSpPr>
          <p:cNvPr id="20495" name="AutoShape 6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67738" y="7343775"/>
            <a:ext cx="576262" cy="765175"/>
          </a:xfrm>
          <a:prstGeom prst="actionButtonHom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b="0">
              <a:latin typeface="华文新魏" pitchFamily="2" charset="-122"/>
              <a:ea typeface="华文新魏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utton18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70" decel="100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770" decel="100000"/>
                                        <p:tgtEl>
                                          <p:spTgt spid="410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5" dur="77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70" decel="100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770" decel="100000"/>
                                        <p:tgtEl>
                                          <p:spTgt spid="410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/>
      <p:bldP spid="410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38" name="Picture 13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2275" y="1628775"/>
            <a:ext cx="3124200" cy="4495800"/>
          </a:xfrm>
          <a:prstGeom prst="rect">
            <a:avLst/>
          </a:prstGeom>
          <a:noFill/>
        </p:spPr>
      </p:pic>
      <p:sp>
        <p:nvSpPr>
          <p:cNvPr id="5" name="同侧圆角矩形 4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34076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623" name="Line 5"/>
          <p:cNvSpPr>
            <a:spLocks noChangeShapeType="1"/>
          </p:cNvSpPr>
          <p:nvPr/>
        </p:nvSpPr>
        <p:spPr bwMode="auto">
          <a:xfrm flipV="1">
            <a:off x="4206875" y="2390775"/>
            <a:ext cx="0" cy="762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zh-CN" altLang="en-US"/>
          </a:p>
        </p:txBody>
      </p:sp>
      <p:sp>
        <p:nvSpPr>
          <p:cNvPr id="21512" name="Line 8"/>
          <p:cNvSpPr>
            <a:spLocks noChangeShapeType="1"/>
          </p:cNvSpPr>
          <p:nvPr/>
        </p:nvSpPr>
        <p:spPr bwMode="auto">
          <a:xfrm>
            <a:off x="3216275" y="2543175"/>
            <a:ext cx="0" cy="2819400"/>
          </a:xfrm>
          <a:prstGeom prst="line">
            <a:avLst/>
          </a:prstGeom>
          <a:noFill/>
          <a:ln w="38100" cap="rnd">
            <a:solidFill>
              <a:schemeClr val="tx1"/>
            </a:solidFill>
            <a:prstDash val="sysDot"/>
            <a:miter lim="800000"/>
            <a:headEnd/>
            <a:tailEnd/>
          </a:ln>
        </p:spPr>
        <p:txBody>
          <a:bodyPr wrap="none"/>
          <a:lstStyle/>
          <a:p>
            <a:endParaRPr lang="zh-CN" altLang="en-US"/>
          </a:p>
        </p:txBody>
      </p:sp>
      <p:sp>
        <p:nvSpPr>
          <p:cNvPr id="21625" name="WordArt 9"/>
          <p:cNvSpPr>
            <a:spLocks noChangeArrowheads="1" noChangeShapeType="1" noTextEdit="1"/>
          </p:cNvSpPr>
          <p:nvPr/>
        </p:nvSpPr>
        <p:spPr bwMode="auto">
          <a:xfrm>
            <a:off x="2835275" y="2619375"/>
            <a:ext cx="228600" cy="152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6944"/>
              </a:avLst>
            </a:prstTxWarp>
          </a:bodyPr>
          <a:lstStyle/>
          <a:p>
            <a:pPr algn="ctr"/>
            <a:r>
              <a:rPr lang="en-US" altLang="zh-CN" sz="3600" i="1" kern="10"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latin typeface="仿宋_GB2312"/>
                <a:ea typeface="仿宋_GB2312"/>
              </a:rPr>
              <a:t>o</a:t>
            </a:r>
            <a:endParaRPr lang="zh-CN" altLang="en-US" sz="3600" i="1" kern="10">
              <a:ln w="9525">
                <a:solidFill>
                  <a:srgbClr val="000000"/>
                </a:solidFill>
                <a:miter lim="800000"/>
                <a:headEnd/>
                <a:tailEnd/>
              </a:ln>
              <a:latin typeface="仿宋_GB2312"/>
              <a:ea typeface="仿宋_GB2312"/>
            </a:endParaRPr>
          </a:p>
        </p:txBody>
      </p:sp>
      <p:sp>
        <p:nvSpPr>
          <p:cNvPr id="21626" name="WordArt 10"/>
          <p:cNvSpPr>
            <a:spLocks noChangeArrowheads="1" noChangeShapeType="1" noTextEdit="1"/>
          </p:cNvSpPr>
          <p:nvPr/>
        </p:nvSpPr>
        <p:spPr bwMode="auto">
          <a:xfrm>
            <a:off x="2835275" y="5133975"/>
            <a:ext cx="228600" cy="152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6944"/>
              </a:avLst>
            </a:prstTxWarp>
          </a:bodyPr>
          <a:lstStyle/>
          <a:p>
            <a:pPr algn="ctr"/>
            <a:r>
              <a:rPr lang="en-US" altLang="zh-CN" sz="3600" i="1" kern="10"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latin typeface="仿宋_GB2312"/>
                <a:ea typeface="仿宋_GB2312"/>
              </a:rPr>
              <a:t>o</a:t>
            </a:r>
            <a:endParaRPr lang="zh-CN" altLang="en-US" sz="3600" i="1" kern="10">
              <a:ln w="9525">
                <a:solidFill>
                  <a:srgbClr val="000000"/>
                </a:solidFill>
                <a:miter lim="800000"/>
                <a:headEnd/>
                <a:tailEnd/>
              </a:ln>
              <a:latin typeface="仿宋_GB2312"/>
              <a:ea typeface="仿宋_GB2312"/>
            </a:endParaRPr>
          </a:p>
        </p:txBody>
      </p:sp>
      <p:sp>
        <p:nvSpPr>
          <p:cNvPr id="21515" name="Text Box 11"/>
          <p:cNvSpPr txBox="1">
            <a:spLocks noChangeArrowheads="1"/>
          </p:cNvSpPr>
          <p:nvPr/>
        </p:nvSpPr>
        <p:spPr bwMode="auto">
          <a:xfrm>
            <a:off x="2759075" y="1933575"/>
            <a:ext cx="914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800" b="0">
                <a:solidFill>
                  <a:srgbClr val="FF0000"/>
                </a:solidFill>
                <a:latin typeface="Times New Roman" pitchFamily="18" charset="0"/>
                <a:ea typeface="华文新魏" pitchFamily="2" charset="-122"/>
              </a:rPr>
              <a:t>底面</a:t>
            </a:r>
          </a:p>
        </p:txBody>
      </p:sp>
      <p:sp>
        <p:nvSpPr>
          <p:cNvPr id="21516" name="Text Box 12"/>
          <p:cNvSpPr txBox="1">
            <a:spLocks noChangeArrowheads="1"/>
          </p:cNvSpPr>
          <p:nvPr/>
        </p:nvSpPr>
        <p:spPr bwMode="auto">
          <a:xfrm>
            <a:off x="2759075" y="5286375"/>
            <a:ext cx="914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800" b="0">
                <a:solidFill>
                  <a:srgbClr val="FF0000"/>
                </a:solidFill>
                <a:latin typeface="Times New Roman" pitchFamily="18" charset="0"/>
                <a:ea typeface="华文新魏" pitchFamily="2" charset="-122"/>
              </a:rPr>
              <a:t>底面</a:t>
            </a:r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4359275" y="2466975"/>
            <a:ext cx="1190625" cy="2935288"/>
            <a:chOff x="2746" y="1554"/>
            <a:chExt cx="750" cy="1849"/>
          </a:xfrm>
        </p:grpSpPr>
        <p:sp>
          <p:nvSpPr>
            <p:cNvPr id="21630" name="Line 2"/>
            <p:cNvSpPr>
              <a:spLocks noChangeShapeType="1"/>
            </p:cNvSpPr>
            <p:nvPr/>
          </p:nvSpPr>
          <p:spPr bwMode="auto">
            <a:xfrm rot="10800000">
              <a:off x="3178" y="1554"/>
              <a:ext cx="1" cy="76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 type="triangle" w="med" len="med"/>
            </a:ln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21631" name="Line 3"/>
            <p:cNvSpPr>
              <a:spLocks noChangeShapeType="1"/>
            </p:cNvSpPr>
            <p:nvPr/>
          </p:nvSpPr>
          <p:spPr bwMode="auto">
            <a:xfrm>
              <a:off x="3178" y="2610"/>
              <a:ext cx="1" cy="76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 type="triangle" w="med" len="med"/>
            </a:ln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21632" name="Line 6"/>
            <p:cNvSpPr>
              <a:spLocks noChangeShapeType="1"/>
            </p:cNvSpPr>
            <p:nvPr/>
          </p:nvSpPr>
          <p:spPr bwMode="auto">
            <a:xfrm>
              <a:off x="2746" y="1554"/>
              <a:ext cx="72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21633" name="Freeform 7"/>
            <p:cNvSpPr>
              <a:spLocks/>
            </p:cNvSpPr>
            <p:nvPr/>
          </p:nvSpPr>
          <p:spPr bwMode="auto">
            <a:xfrm>
              <a:off x="2776" y="3402"/>
              <a:ext cx="720" cy="1"/>
            </a:xfrm>
            <a:custGeom>
              <a:avLst/>
              <a:gdLst>
                <a:gd name="T0" fmla="*/ 0 w 720"/>
                <a:gd name="T1" fmla="*/ 0 h 1"/>
                <a:gd name="T2" fmla="*/ 720 w 720"/>
                <a:gd name="T3" fmla="*/ 0 h 1"/>
                <a:gd name="T4" fmla="*/ 0 60000 65536"/>
                <a:gd name="T5" fmla="*/ 0 60000 65536"/>
                <a:gd name="T6" fmla="*/ 0 w 720"/>
                <a:gd name="T7" fmla="*/ 0 h 1"/>
                <a:gd name="T8" fmla="*/ 720 w 720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720" h="1">
                  <a:moveTo>
                    <a:pt x="0" y="0"/>
                  </a:moveTo>
                  <a:lnTo>
                    <a:pt x="720" y="0"/>
                  </a:lnTo>
                </a:path>
              </a:pathLst>
            </a:cu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zh-CN" altLang="en-US" b="0">
                <a:latin typeface="Verdana" pitchFamily="34" charset="0"/>
                <a:ea typeface="华文新魏" pitchFamily="2" charset="-122"/>
              </a:endParaRPr>
            </a:p>
          </p:txBody>
        </p:sp>
        <p:sp>
          <p:nvSpPr>
            <p:cNvPr id="21634" name="Text Box 13"/>
            <p:cNvSpPr txBox="1">
              <a:spLocks noChangeArrowheads="1"/>
            </p:cNvSpPr>
            <p:nvPr/>
          </p:nvSpPr>
          <p:spPr bwMode="auto">
            <a:xfrm>
              <a:off x="2986" y="2274"/>
              <a:ext cx="33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800" b="0">
                  <a:solidFill>
                    <a:srgbClr val="FF0000"/>
                  </a:solidFill>
                  <a:latin typeface="Times New Roman" pitchFamily="18" charset="0"/>
                  <a:ea typeface="华文新魏" pitchFamily="2" charset="-122"/>
                </a:rPr>
                <a:t>高</a:t>
              </a:r>
            </a:p>
          </p:txBody>
        </p:sp>
      </p:grpSp>
      <p:sp>
        <p:nvSpPr>
          <p:cNvPr id="21518" name="Text Box 14"/>
          <p:cNvSpPr txBox="1">
            <a:spLocks noChangeArrowheads="1"/>
          </p:cNvSpPr>
          <p:nvPr/>
        </p:nvSpPr>
        <p:spPr bwMode="auto">
          <a:xfrm>
            <a:off x="2073275" y="3533775"/>
            <a:ext cx="533400" cy="116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800" b="0">
                <a:solidFill>
                  <a:srgbClr val="FF0000"/>
                </a:solidFill>
                <a:latin typeface="Times New Roman" pitchFamily="18" charset="0"/>
                <a:ea typeface="华文新魏" pitchFamily="2" charset="-122"/>
              </a:rPr>
              <a:t>侧</a:t>
            </a:r>
          </a:p>
          <a:p>
            <a:pPr>
              <a:spcBef>
                <a:spcPct val="50000"/>
              </a:spcBef>
            </a:pPr>
            <a:r>
              <a:rPr kumimoji="1" lang="zh-CN" altLang="en-US" sz="2800" b="0">
                <a:solidFill>
                  <a:srgbClr val="FF0000"/>
                </a:solidFill>
                <a:latin typeface="Times New Roman" pitchFamily="18" charset="0"/>
                <a:ea typeface="华文新魏" pitchFamily="2" charset="-122"/>
              </a:rPr>
              <a:t>面</a:t>
            </a:r>
          </a:p>
        </p:txBody>
      </p:sp>
      <p:sp>
        <p:nvSpPr>
          <p:cNvPr id="21636" name="Rectangle 15"/>
          <p:cNvSpPr>
            <a:spLocks noChangeArrowheads="1"/>
          </p:cNvSpPr>
          <p:nvPr/>
        </p:nvSpPr>
        <p:spPr bwMode="auto">
          <a:xfrm>
            <a:off x="5003800" y="908050"/>
            <a:ext cx="3827463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zh-CN" altLang="en-US" sz="4400" b="0">
                <a:solidFill>
                  <a:schemeClr val="tx2"/>
                </a:solidFill>
                <a:latin typeface="Garamond" pitchFamily="18" charset="0"/>
                <a:ea typeface="华文新魏" pitchFamily="2" charset="-122"/>
              </a:rPr>
              <a:t>圆柱的各部分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1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1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2" grpId="0" animBg="1"/>
      <p:bldP spid="21515" grpId="0"/>
      <p:bldP spid="21516" grpId="0"/>
      <p:bldP spid="215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395288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dirty="0">
                <a:latin typeface="华文新魏" pitchFamily="2" charset="-122"/>
                <a:ea typeface="华文新魏" pitchFamily="2" charset="-122"/>
                <a:cs typeface="黑体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395288" y="134076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531" name="AutoShape 7"/>
          <p:cNvSpPr>
            <a:spLocks noChangeArrowheads="1"/>
          </p:cNvSpPr>
          <p:nvPr/>
        </p:nvSpPr>
        <p:spPr bwMode="auto">
          <a:xfrm>
            <a:off x="3252788" y="404813"/>
            <a:ext cx="2520950" cy="2349500"/>
          </a:xfrm>
          <a:prstGeom prst="wedgeRoundRectCallout">
            <a:avLst>
              <a:gd name="adj1" fmla="val -55162"/>
              <a:gd name="adj2" fmla="val 128245"/>
              <a:gd name="adj3" fmla="val 16667"/>
            </a:avLst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50000"/>
              </a:spcBef>
            </a:pPr>
            <a:endParaRPr kumimoji="1" lang="zh-CN" altLang="en-US" sz="2400">
              <a:solidFill>
                <a:srgbClr val="6600CC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22532" name="Rectangle 23"/>
          <p:cNvSpPr>
            <a:spLocks noChangeArrowheads="1"/>
          </p:cNvSpPr>
          <p:nvPr/>
        </p:nvSpPr>
        <p:spPr bwMode="auto">
          <a:xfrm>
            <a:off x="650875" y="-1169988"/>
            <a:ext cx="76200" cy="7620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72" name="Rectangle 2"/>
          <p:cNvSpPr>
            <a:spLocks noChangeArrowheads="1"/>
          </p:cNvSpPr>
          <p:nvPr/>
        </p:nvSpPr>
        <p:spPr bwMode="auto">
          <a:xfrm>
            <a:off x="611188" y="1125538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r>
              <a:rPr lang="zh-CN" altLang="en-US" sz="4000">
                <a:latin typeface="华文新魏" pitchFamily="2" charset="-122"/>
                <a:ea typeface="华文新魏" pitchFamily="2" charset="-122"/>
              </a:rPr>
              <a:t>想一想，议一议，量一量，算一算：</a:t>
            </a: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468313" y="2565400"/>
            <a:ext cx="5267325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33400" indent="-533400">
              <a:spcBef>
                <a:spcPct val="20000"/>
              </a:spcBef>
              <a:buFont typeface="Arial" charset="0"/>
              <a:buChar char="•"/>
            </a:pP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如果要计算饮料罐上的商标纸的面积，就是计算什么？ </a:t>
            </a:r>
          </a:p>
          <a:p>
            <a:pPr marL="533400" indent="-533400">
              <a:spcBef>
                <a:spcPct val="20000"/>
              </a:spcBef>
              <a:buFont typeface="Arial" charset="0"/>
              <a:buChar char="•"/>
            </a:pP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怎样计算这个圆柱的侧面积，要找到哪些条件？</a:t>
            </a:r>
          </a:p>
          <a:p>
            <a:pPr marL="533400" indent="-533400">
              <a:spcBef>
                <a:spcPct val="20000"/>
              </a:spcBef>
              <a:buFont typeface="Arial" charset="0"/>
              <a:buChar char="•"/>
            </a:pP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测量一下自己手中的饮料罐，算出商标纸的面积。</a:t>
            </a:r>
          </a:p>
        </p:txBody>
      </p:sp>
      <p:pic>
        <p:nvPicPr>
          <p:cNvPr id="22574" name="Picture 18" descr="u=1854379777,3672098242&amp;gp=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788" y="2852738"/>
            <a:ext cx="1285875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75" name="AutoShape 1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6516688" y="5634038"/>
            <a:ext cx="1187450" cy="647700"/>
          </a:xfrm>
          <a:prstGeom prst="actionButtonForwardNex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b="0">
                <a:latin typeface="华文新魏" pitchFamily="2" charset="-122"/>
                <a:ea typeface="华文新魏" pitchFamily="2" charset="-122"/>
              </a:rPr>
              <a:t>表面展开图</a:t>
            </a:r>
          </a:p>
        </p:txBody>
      </p:sp>
      <p:sp>
        <p:nvSpPr>
          <p:cNvPr id="22576" name="AutoShape 20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12088" y="5732463"/>
            <a:ext cx="792162" cy="549275"/>
          </a:xfrm>
          <a:prstGeom prst="actionButtonForwardNex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b="0">
                <a:latin typeface="华文新魏" pitchFamily="2" charset="-122"/>
                <a:ea typeface="华文新魏" pitchFamily="2" charset="-122"/>
              </a:rPr>
              <a:t>公式</a:t>
            </a:r>
          </a:p>
        </p:txBody>
      </p:sp>
      <p:sp>
        <p:nvSpPr>
          <p:cNvPr id="22577" name="AutoShape 21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5219700" y="5589588"/>
            <a:ext cx="1008063" cy="692150"/>
          </a:xfrm>
          <a:prstGeom prst="actionButtonForwardNex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b="0">
                <a:latin typeface="华文新魏" pitchFamily="2" charset="-122"/>
                <a:ea typeface="华文新魏" pitchFamily="2" charset="-122"/>
              </a:rPr>
              <a:t>侧面展开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8366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dirty="0">
                <a:latin typeface="华文新魏" pitchFamily="2" charset="-122"/>
                <a:ea typeface="华文新魏" pitchFamily="2" charset="-122"/>
                <a:cs typeface="黑体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412875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23562" name="Group 6"/>
          <p:cNvGrpSpPr>
            <a:grpSpLocks/>
          </p:cNvGrpSpPr>
          <p:nvPr/>
        </p:nvGrpSpPr>
        <p:grpSpPr bwMode="auto">
          <a:xfrm>
            <a:off x="1187450" y="404813"/>
            <a:ext cx="2305050" cy="3024187"/>
            <a:chOff x="657" y="1525"/>
            <a:chExt cx="1452" cy="1905"/>
          </a:xfrm>
        </p:grpSpPr>
        <p:sp>
          <p:nvSpPr>
            <p:cNvPr id="23563" name="AutoShape 4"/>
            <p:cNvSpPr>
              <a:spLocks noChangeArrowheads="1"/>
            </p:cNvSpPr>
            <p:nvPr/>
          </p:nvSpPr>
          <p:spPr bwMode="auto">
            <a:xfrm>
              <a:off x="657" y="1525"/>
              <a:ext cx="1452" cy="1905"/>
            </a:xfrm>
            <a:prstGeom prst="can">
              <a:avLst>
                <a:gd name="adj" fmla="val 328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b="0">
                <a:latin typeface="Verdana" pitchFamily="34" charset="0"/>
                <a:ea typeface="华文新魏" pitchFamily="2" charset="-122"/>
              </a:endParaRPr>
            </a:p>
          </p:txBody>
        </p:sp>
        <p:sp>
          <p:nvSpPr>
            <p:cNvPr id="23564" name="Oval 5"/>
            <p:cNvSpPr>
              <a:spLocks noChangeArrowheads="1"/>
            </p:cNvSpPr>
            <p:nvPr/>
          </p:nvSpPr>
          <p:spPr bwMode="auto">
            <a:xfrm>
              <a:off x="657" y="1525"/>
              <a:ext cx="1452" cy="49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b="0">
                <a:latin typeface="Verdana" pitchFamily="34" charset="0"/>
                <a:ea typeface="华文新魏" pitchFamily="2" charset="-122"/>
              </a:endParaRPr>
            </a:p>
          </p:txBody>
        </p:sp>
      </p:grpSp>
      <p:sp>
        <p:nvSpPr>
          <p:cNvPr id="28679" name="Line 7"/>
          <p:cNvSpPr>
            <a:spLocks noChangeShapeType="1"/>
          </p:cNvSpPr>
          <p:nvPr/>
        </p:nvSpPr>
        <p:spPr bwMode="auto">
          <a:xfrm>
            <a:off x="2197100" y="1196975"/>
            <a:ext cx="0" cy="2232025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8680" name="Rectangle 8"/>
          <p:cNvSpPr>
            <a:spLocks noChangeArrowheads="1"/>
          </p:cNvSpPr>
          <p:nvPr/>
        </p:nvSpPr>
        <p:spPr bwMode="auto">
          <a:xfrm>
            <a:off x="4572000" y="765175"/>
            <a:ext cx="3744913" cy="23764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b="0">
              <a:latin typeface="Verdana" pitchFamily="34" charset="0"/>
              <a:ea typeface="华文新魏" pitchFamily="2" charset="-122"/>
            </a:endParaRPr>
          </a:p>
        </p:txBody>
      </p:sp>
      <p:grpSp>
        <p:nvGrpSpPr>
          <p:cNvPr id="23567" name="Group 10"/>
          <p:cNvGrpSpPr>
            <a:grpSpLocks/>
          </p:cNvGrpSpPr>
          <p:nvPr/>
        </p:nvGrpSpPr>
        <p:grpSpPr bwMode="auto">
          <a:xfrm>
            <a:off x="1114425" y="3644900"/>
            <a:ext cx="2305050" cy="3024188"/>
            <a:chOff x="657" y="1525"/>
            <a:chExt cx="1452" cy="1905"/>
          </a:xfrm>
        </p:grpSpPr>
        <p:sp>
          <p:nvSpPr>
            <p:cNvPr id="23568" name="AutoShape 11"/>
            <p:cNvSpPr>
              <a:spLocks noChangeArrowheads="1"/>
            </p:cNvSpPr>
            <p:nvPr/>
          </p:nvSpPr>
          <p:spPr bwMode="auto">
            <a:xfrm>
              <a:off x="657" y="1525"/>
              <a:ext cx="1452" cy="1905"/>
            </a:xfrm>
            <a:prstGeom prst="can">
              <a:avLst>
                <a:gd name="adj" fmla="val 328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b="0">
                <a:latin typeface="Verdana" pitchFamily="34" charset="0"/>
                <a:ea typeface="华文新魏" pitchFamily="2" charset="-122"/>
              </a:endParaRPr>
            </a:p>
          </p:txBody>
        </p:sp>
        <p:sp>
          <p:nvSpPr>
            <p:cNvPr id="23569" name="Oval 12"/>
            <p:cNvSpPr>
              <a:spLocks noChangeArrowheads="1"/>
            </p:cNvSpPr>
            <p:nvPr/>
          </p:nvSpPr>
          <p:spPr bwMode="auto">
            <a:xfrm>
              <a:off x="657" y="1525"/>
              <a:ext cx="1452" cy="49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b="0">
                <a:latin typeface="Verdana" pitchFamily="34" charset="0"/>
                <a:ea typeface="华文新魏" pitchFamily="2" charset="-122"/>
              </a:endParaRPr>
            </a:p>
          </p:txBody>
        </p:sp>
      </p:grpSp>
      <p:sp>
        <p:nvSpPr>
          <p:cNvPr id="28685" name="AutoShape 13"/>
          <p:cNvSpPr>
            <a:spLocks noChangeArrowheads="1"/>
          </p:cNvSpPr>
          <p:nvPr/>
        </p:nvSpPr>
        <p:spPr bwMode="auto">
          <a:xfrm>
            <a:off x="4140200" y="3860800"/>
            <a:ext cx="4895850" cy="2378075"/>
          </a:xfrm>
          <a:prstGeom prst="parallelogram">
            <a:avLst>
              <a:gd name="adj" fmla="val 5046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b="0">
              <a:latin typeface="Verdana" pitchFamily="34" charset="0"/>
              <a:ea typeface="华文新魏" pitchFamily="2" charset="-122"/>
            </a:endParaRPr>
          </a:p>
        </p:txBody>
      </p:sp>
      <p:sp>
        <p:nvSpPr>
          <p:cNvPr id="28687" name="Line 15"/>
          <p:cNvSpPr>
            <a:spLocks noChangeShapeType="1"/>
          </p:cNvSpPr>
          <p:nvPr/>
        </p:nvSpPr>
        <p:spPr bwMode="auto">
          <a:xfrm flipV="1">
            <a:off x="1547813" y="4365625"/>
            <a:ext cx="1295400" cy="2232025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8688" name="Line 16"/>
          <p:cNvSpPr>
            <a:spLocks noChangeShapeType="1"/>
          </p:cNvSpPr>
          <p:nvPr/>
        </p:nvSpPr>
        <p:spPr bwMode="auto">
          <a:xfrm>
            <a:off x="4572000" y="3140075"/>
            <a:ext cx="3744913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8689" name="Line 17"/>
          <p:cNvSpPr>
            <a:spLocks noChangeShapeType="1"/>
          </p:cNvSpPr>
          <p:nvPr/>
        </p:nvSpPr>
        <p:spPr bwMode="auto">
          <a:xfrm>
            <a:off x="4140200" y="6237288"/>
            <a:ext cx="3744913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8690" name="Text Box 18"/>
          <p:cNvSpPr txBox="1">
            <a:spLocks noChangeArrowheads="1"/>
          </p:cNvSpPr>
          <p:nvPr/>
        </p:nvSpPr>
        <p:spPr bwMode="auto">
          <a:xfrm>
            <a:off x="5364163" y="3284538"/>
            <a:ext cx="20161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>
                <a:solidFill>
                  <a:srgbClr val="0000FF"/>
                </a:solidFill>
                <a:latin typeface="Verdana" pitchFamily="34" charset="0"/>
                <a:ea typeface="华文新魏" pitchFamily="2" charset="-122"/>
              </a:rPr>
              <a:t>底面周长</a:t>
            </a:r>
          </a:p>
        </p:txBody>
      </p:sp>
      <p:sp>
        <p:nvSpPr>
          <p:cNvPr id="28691" name="Text Box 19"/>
          <p:cNvSpPr txBox="1">
            <a:spLocks noChangeArrowheads="1"/>
          </p:cNvSpPr>
          <p:nvPr/>
        </p:nvSpPr>
        <p:spPr bwMode="auto">
          <a:xfrm>
            <a:off x="5148263" y="6294438"/>
            <a:ext cx="20161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>
                <a:solidFill>
                  <a:srgbClr val="0000FF"/>
                </a:solidFill>
                <a:latin typeface="Verdana" pitchFamily="34" charset="0"/>
                <a:ea typeface="华文新魏" pitchFamily="2" charset="-122"/>
              </a:rPr>
              <a:t>底面周长</a:t>
            </a:r>
          </a:p>
        </p:txBody>
      </p:sp>
      <p:sp>
        <p:nvSpPr>
          <p:cNvPr id="28692" name="Line 20"/>
          <p:cNvSpPr>
            <a:spLocks noChangeShapeType="1"/>
          </p:cNvSpPr>
          <p:nvPr/>
        </p:nvSpPr>
        <p:spPr bwMode="auto">
          <a:xfrm>
            <a:off x="8316913" y="765175"/>
            <a:ext cx="0" cy="23749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8693" name="Line 21"/>
          <p:cNvSpPr>
            <a:spLocks noChangeShapeType="1"/>
          </p:cNvSpPr>
          <p:nvPr/>
        </p:nvSpPr>
        <p:spPr bwMode="auto">
          <a:xfrm>
            <a:off x="5364163" y="3860800"/>
            <a:ext cx="0" cy="23749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8694" name="Text Box 22"/>
          <p:cNvSpPr txBox="1">
            <a:spLocks noChangeArrowheads="1"/>
          </p:cNvSpPr>
          <p:nvPr/>
        </p:nvSpPr>
        <p:spPr bwMode="auto">
          <a:xfrm>
            <a:off x="8243888" y="1628775"/>
            <a:ext cx="82708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dirty="0">
                <a:solidFill>
                  <a:srgbClr val="0000FF"/>
                </a:solidFill>
                <a:latin typeface="Verdana" pitchFamily="34" charset="0"/>
                <a:ea typeface="华文新魏" pitchFamily="2" charset="-122"/>
              </a:rPr>
              <a:t>高</a:t>
            </a:r>
          </a:p>
        </p:txBody>
      </p:sp>
      <p:sp>
        <p:nvSpPr>
          <p:cNvPr id="28695" name="Text Box 23"/>
          <p:cNvSpPr txBox="1">
            <a:spLocks noChangeArrowheads="1"/>
          </p:cNvSpPr>
          <p:nvPr/>
        </p:nvSpPr>
        <p:spPr bwMode="auto">
          <a:xfrm>
            <a:off x="5435600" y="4724400"/>
            <a:ext cx="8270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solidFill>
                  <a:srgbClr val="0000FF"/>
                </a:solidFill>
                <a:latin typeface="Verdana" pitchFamily="34" charset="0"/>
                <a:ea typeface="华文新魏" pitchFamily="2" charset="-122"/>
              </a:rPr>
              <a:t>高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8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28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8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2" dur="500"/>
                                        <p:tgtEl>
                                          <p:spTgt spid="28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7" dur="500"/>
                                        <p:tgtEl>
                                          <p:spTgt spid="28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2" dur="500"/>
                                        <p:tgtEl>
                                          <p:spTgt spid="28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8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286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28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28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28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28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9" grpId="0" animBg="1"/>
      <p:bldP spid="28680" grpId="0" animBg="1"/>
      <p:bldP spid="28685" grpId="0" animBg="1"/>
      <p:bldP spid="28687" grpId="0" animBg="1"/>
      <p:bldP spid="28688" grpId="0" animBg="1"/>
      <p:bldP spid="28689" grpId="0" animBg="1"/>
      <p:bldP spid="28690" grpId="0"/>
      <p:bldP spid="28691" grpId="0"/>
      <p:bldP spid="28692" grpId="0" animBg="1"/>
      <p:bldP spid="28693" grpId="0" animBg="1"/>
      <p:bldP spid="28694" grpId="0"/>
      <p:bldP spid="28695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80FF8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80FF8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5877</TotalTime>
  <Words>940</Words>
  <Application>Microsoft Office PowerPoint</Application>
  <PresentationFormat>全屏显示(4:3)</PresentationFormat>
  <Paragraphs>158</Paragraphs>
  <Slides>31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31</vt:i4>
      </vt:variant>
    </vt:vector>
  </HeadingPairs>
  <TitlesOfParts>
    <vt:vector size="32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cp:lastModifiedBy>Administrator</cp:lastModifiedBy>
  <cp:revision>188</cp:revision>
  <dcterms:modified xsi:type="dcterms:W3CDTF">2018-08-09T06:30:11Z</dcterms:modified>
</cp:coreProperties>
</file>